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61" r:id="rId4"/>
    <p:sldId id="262" r:id="rId5"/>
    <p:sldId id="263" r:id="rId6"/>
    <p:sldId id="257" r:id="rId7"/>
    <p:sldId id="259" r:id="rId8"/>
    <p:sldId id="265" r:id="rId9"/>
    <p:sldId id="286" r:id="rId10"/>
    <p:sldId id="284" r:id="rId11"/>
    <p:sldId id="268" r:id="rId12"/>
    <p:sldId id="290" r:id="rId13"/>
    <p:sldId id="289" r:id="rId14"/>
    <p:sldId id="292" r:id="rId15"/>
    <p:sldId id="294" r:id="rId16"/>
    <p:sldId id="270" r:id="rId17"/>
    <p:sldId id="271" r:id="rId18"/>
    <p:sldId id="274" r:id="rId19"/>
    <p:sldId id="275" r:id="rId20"/>
    <p:sldId id="297" r:id="rId21"/>
    <p:sldId id="273" r:id="rId22"/>
    <p:sldId id="272" r:id="rId23"/>
    <p:sldId id="276" r:id="rId24"/>
    <p:sldId id="277" r:id="rId25"/>
    <p:sldId id="295" r:id="rId26"/>
    <p:sldId id="298" r:id="rId27"/>
  </p:sldIdLst>
  <p:sldSz cx="18288000" cy="10287000"/>
  <p:notesSz cx="6858000" cy="9144000"/>
  <p:embeddedFontLst>
    <p:embeddedFont>
      <p:font typeface="Heebo" pitchFamily="2" charset="-79"/>
      <p:regular r:id="rId28"/>
      <p:bold r:id="rId29"/>
    </p:embeddedFont>
    <p:embeddedFont>
      <p:font typeface="Heebo Bold" charset="-79"/>
      <p:regular r:id="rId30"/>
    </p:embeddedFont>
    <p:embeddedFont>
      <p:font typeface="Play" panose="020B0604020202020204" charset="0"/>
      <p:regular r:id="rId31"/>
    </p:embeddedFont>
    <p:embeddedFont>
      <p:font typeface="Prompt Bold" panose="020B0604020202020204" charset="-34"/>
      <p:regular r:id="rId32"/>
    </p:embeddedFont>
    <p:embeddedFont>
      <p:font typeface="Radley"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946" y="33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gif"/><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gif"/><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gif"/><Relationship Id="rId9" Type="http://schemas.openxmlformats.org/officeDocument/2006/relationships/image" Target="../media/image22.JPG"/></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sv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gif"/><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24.JPG"/></Relationships>
</file>

<file path=ppt/slides/_rels/slide13.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25.JPG"/></Relationships>
</file>

<file path=ppt/slides/_rels/slide14.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26.JPG"/></Relationships>
</file>

<file path=ppt/slides/_rels/slide1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gif"/></Relationships>
</file>

<file path=ppt/slides/_rels/slide1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8.svg"/><Relationship Id="rId4" Type="http://schemas.openxmlformats.org/officeDocument/2006/relationships/image" Target="../media/image3.gif"/><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1.png"/><Relationship Id="rId5" Type="http://schemas.openxmlformats.org/officeDocument/2006/relationships/image" Target="../media/image13.svg"/><Relationship Id="rId10" Type="http://schemas.openxmlformats.org/officeDocument/2006/relationships/image" Target="../media/image30.png"/><Relationship Id="rId4" Type="http://schemas.openxmlformats.org/officeDocument/2006/relationships/image" Target="../media/image12.pn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3.svg"/><Relationship Id="rId10" Type="http://schemas.openxmlformats.org/officeDocument/2006/relationships/image" Target="../media/image33.png"/><Relationship Id="rId4" Type="http://schemas.openxmlformats.org/officeDocument/2006/relationships/image" Target="../media/image12.pn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gif"/><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gif"/><Relationship Id="rId5" Type="http://schemas.openxmlformats.org/officeDocument/2006/relationships/image" Target="../media/image13.sv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gif"/><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gif"/><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38.png"/><Relationship Id="rId4" Type="http://schemas.openxmlformats.org/officeDocument/2006/relationships/image" Target="../media/image6.gif"/><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40.png"/></Relationships>
</file>

<file path=ppt/slides/_rels/slide2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43.jpeg"/><Relationship Id="rId5" Type="http://schemas.openxmlformats.org/officeDocument/2006/relationships/image" Target="../media/image12.png"/><Relationship Id="rId10" Type="http://schemas.openxmlformats.org/officeDocument/2006/relationships/image" Target="../media/image42.jpeg"/><Relationship Id="rId4" Type="http://schemas.openxmlformats.org/officeDocument/2006/relationships/image" Target="../media/image6.gif"/><Relationship Id="rId9" Type="http://schemas.openxmlformats.org/officeDocument/2006/relationships/image" Target="../media/image41.jpe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gif"/></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gif"/><Relationship Id="rId11" Type="http://schemas.openxmlformats.org/officeDocument/2006/relationships/image" Target="../media/image17.svg"/><Relationship Id="rId5" Type="http://schemas.openxmlformats.org/officeDocument/2006/relationships/image" Target="../media/image13.sv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gif"/><Relationship Id="rId5" Type="http://schemas.openxmlformats.org/officeDocument/2006/relationships/image" Target="../media/image13.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gif"/><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sv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gif"/><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66C4"/>
        </a:solidFill>
        <a:effectLst/>
      </p:bgPr>
    </p:bg>
    <p:spTree>
      <p:nvGrpSpPr>
        <p:cNvPr id="1" name=""/>
        <p:cNvGrpSpPr/>
        <p:nvPr/>
      </p:nvGrpSpPr>
      <p:grpSpPr>
        <a:xfrm>
          <a:off x="0" y="0"/>
          <a:ext cx="0" cy="0"/>
          <a:chOff x="0" y="0"/>
          <a:chExt cx="0" cy="0"/>
        </a:xfrm>
      </p:grpSpPr>
      <p:sp>
        <p:nvSpPr>
          <p:cNvPr id="2" name="Freeform 2"/>
          <p:cNvSpPr/>
          <p:nvPr/>
        </p:nvSpPr>
        <p:spPr>
          <a:xfrm>
            <a:off x="-1981200" y="-360858"/>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alphaModFix amt="19999"/>
          </a:blip>
          <a:srcRect/>
          <a:stretch>
            <a:fillRect/>
          </a:stretch>
        </p:blipFill>
        <p:spPr>
          <a:xfrm rot="-1031805">
            <a:off x="-2878749" y="-7893495"/>
            <a:ext cx="19028773" cy="10288223"/>
          </a:xfrm>
          <a:prstGeom prst="rect">
            <a:avLst/>
          </a:prstGeom>
        </p:spPr>
      </p:pic>
      <p:sp>
        <p:nvSpPr>
          <p:cNvPr id="4" name="Freeform 4"/>
          <p:cNvSpPr/>
          <p:nvPr/>
        </p:nvSpPr>
        <p:spPr>
          <a:xfrm rot="-10800000">
            <a:off x="-151839" y="-1134685"/>
            <a:ext cx="18564202" cy="6278185"/>
          </a:xfrm>
          <a:custGeom>
            <a:avLst/>
            <a:gdLst/>
            <a:ahLst/>
            <a:cxnLst/>
            <a:rect l="l" t="t" r="r" b="b"/>
            <a:pathLst>
              <a:path w="18564202" h="6278185">
                <a:moveTo>
                  <a:pt x="0" y="0"/>
                </a:moveTo>
                <a:lnTo>
                  <a:pt x="18564201" y="0"/>
                </a:lnTo>
                <a:lnTo>
                  <a:pt x="18564201" y="6278185"/>
                </a:lnTo>
                <a:lnTo>
                  <a:pt x="0" y="62781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5" name="Picture 5"/>
          <p:cNvPicPr>
            <a:picLocks noChangeAspect="1"/>
          </p:cNvPicPr>
          <p:nvPr/>
        </p:nvPicPr>
        <p:blipFill>
          <a:blip r:embed="rId7">
            <a:alphaModFix amt="15000"/>
          </a:blip>
          <a:srcRect/>
          <a:stretch>
            <a:fillRect/>
          </a:stretch>
        </p:blipFill>
        <p:spPr>
          <a:xfrm rot="104554">
            <a:off x="-13387" y="-4701293"/>
            <a:ext cx="18913340" cy="9393626"/>
          </a:xfrm>
          <a:prstGeom prst="rect">
            <a:avLst/>
          </a:prstGeom>
        </p:spPr>
      </p:pic>
      <p:grpSp>
        <p:nvGrpSpPr>
          <p:cNvPr id="6" name="Group 6"/>
          <p:cNvGrpSpPr/>
          <p:nvPr/>
        </p:nvGrpSpPr>
        <p:grpSpPr>
          <a:xfrm>
            <a:off x="-3048000" y="4099132"/>
            <a:ext cx="19699392" cy="5477903"/>
            <a:chOff x="-2818672" y="-699380"/>
            <a:chExt cx="26265856" cy="7303868"/>
          </a:xfrm>
        </p:grpSpPr>
        <p:sp>
          <p:nvSpPr>
            <p:cNvPr id="7" name="TextBox 7"/>
            <p:cNvSpPr txBox="1"/>
            <p:nvPr/>
          </p:nvSpPr>
          <p:spPr>
            <a:xfrm>
              <a:off x="-2818672" y="-699380"/>
              <a:ext cx="25373579" cy="1788438"/>
            </a:xfrm>
            <a:prstGeom prst="rect">
              <a:avLst/>
            </a:prstGeom>
          </p:spPr>
          <p:txBody>
            <a:bodyPr wrap="square" lIns="0" tIns="0" rIns="0" bIns="0" rtlCol="0" anchor="t">
              <a:spAutoFit/>
            </a:bodyPr>
            <a:lstStyle/>
            <a:p>
              <a:pPr algn="ctr">
                <a:lnSpc>
                  <a:spcPts val="10641"/>
                </a:lnSpc>
                <a:spcBef>
                  <a:spcPct val="0"/>
                </a:spcBef>
              </a:pPr>
              <a:r>
                <a:rPr lang="en-US" sz="8800" dirty="0">
                  <a:solidFill>
                    <a:srgbClr val="FFFFFF"/>
                  </a:solidFill>
                  <a:latin typeface="Radley"/>
                  <a:ea typeface="Radley"/>
                  <a:cs typeface="Radley"/>
                  <a:sym typeface="Radley"/>
                </a:rPr>
                <a:t>Breast cancer detection</a:t>
              </a:r>
            </a:p>
          </p:txBody>
        </p:sp>
        <p:sp>
          <p:nvSpPr>
            <p:cNvPr id="8" name="TextBox 8"/>
            <p:cNvSpPr txBox="1"/>
            <p:nvPr/>
          </p:nvSpPr>
          <p:spPr>
            <a:xfrm>
              <a:off x="13132528" y="2024175"/>
              <a:ext cx="10314656" cy="4580313"/>
            </a:xfrm>
            <a:prstGeom prst="rect">
              <a:avLst/>
            </a:prstGeom>
          </p:spPr>
          <p:txBody>
            <a:bodyPr wrap="square" lIns="0" tIns="0" rIns="0" bIns="0" rtlCol="0" anchor="t">
              <a:spAutoFit/>
            </a:bodyPr>
            <a:lstStyle/>
            <a:p>
              <a:pPr algn="ctr">
                <a:lnSpc>
                  <a:spcPts val="4480"/>
                </a:lnSpc>
                <a:spcBef>
                  <a:spcPct val="0"/>
                </a:spcBef>
              </a:pPr>
              <a:r>
                <a:rPr lang="en-US" sz="3200" dirty="0">
                  <a:solidFill>
                    <a:srgbClr val="FFFFFF"/>
                  </a:solidFill>
                  <a:latin typeface="Radley"/>
                  <a:ea typeface="Radley"/>
                  <a:cs typeface="Radley"/>
                  <a:sym typeface="Radley"/>
                </a:rPr>
                <a:t>Ahmed Ali Mohamed</a:t>
              </a:r>
            </a:p>
            <a:p>
              <a:pPr algn="ctr">
                <a:lnSpc>
                  <a:spcPts val="4480"/>
                </a:lnSpc>
                <a:spcBef>
                  <a:spcPct val="0"/>
                </a:spcBef>
              </a:pPr>
              <a:r>
                <a:rPr lang="en-US" sz="3200" dirty="0">
                  <a:solidFill>
                    <a:srgbClr val="FFFFFF"/>
                  </a:solidFill>
                  <a:latin typeface="Radley"/>
                  <a:ea typeface="Radley"/>
                  <a:cs typeface="Radley"/>
                  <a:sym typeface="Radley"/>
                </a:rPr>
                <a:t>Khaled Ahmed Eldfry</a:t>
              </a:r>
            </a:p>
            <a:p>
              <a:pPr algn="ctr">
                <a:lnSpc>
                  <a:spcPts val="4480"/>
                </a:lnSpc>
                <a:spcBef>
                  <a:spcPct val="0"/>
                </a:spcBef>
              </a:pPr>
              <a:r>
                <a:rPr lang="en-US" sz="3200" dirty="0">
                  <a:solidFill>
                    <a:srgbClr val="FFFFFF"/>
                  </a:solidFill>
                  <a:latin typeface="Radley"/>
                  <a:ea typeface="Radley"/>
                  <a:cs typeface="Radley"/>
                  <a:sym typeface="Radley"/>
                </a:rPr>
                <a:t>Omar Wael </a:t>
              </a:r>
              <a:r>
                <a:rPr lang="en-US" sz="3200" dirty="0" err="1">
                  <a:solidFill>
                    <a:srgbClr val="FFFFFF"/>
                  </a:solidFill>
                  <a:latin typeface="Radley"/>
                  <a:ea typeface="Radley"/>
                  <a:cs typeface="Radley"/>
                  <a:sym typeface="Radley"/>
                </a:rPr>
                <a:t>Elsharkawy</a:t>
              </a:r>
              <a:endParaRPr lang="en-US" sz="3200" dirty="0">
                <a:solidFill>
                  <a:srgbClr val="FFFFFF"/>
                </a:solidFill>
                <a:latin typeface="Radley"/>
                <a:ea typeface="Radley"/>
                <a:cs typeface="Radley"/>
                <a:sym typeface="Radley"/>
              </a:endParaRPr>
            </a:p>
            <a:p>
              <a:pPr algn="ctr">
                <a:lnSpc>
                  <a:spcPts val="4480"/>
                </a:lnSpc>
                <a:spcBef>
                  <a:spcPct val="0"/>
                </a:spcBef>
              </a:pPr>
              <a:r>
                <a:rPr lang="en-US" sz="3200" dirty="0" err="1">
                  <a:solidFill>
                    <a:srgbClr val="FFFFFF"/>
                  </a:solidFill>
                  <a:latin typeface="Radley"/>
                  <a:ea typeface="Radley"/>
                  <a:cs typeface="Radley"/>
                  <a:sym typeface="Radley"/>
                </a:rPr>
                <a:t>Heba</a:t>
              </a:r>
              <a:r>
                <a:rPr lang="en-US" sz="3200" dirty="0">
                  <a:solidFill>
                    <a:srgbClr val="FFFFFF"/>
                  </a:solidFill>
                  <a:latin typeface="Radley"/>
                  <a:ea typeface="Radley"/>
                  <a:cs typeface="Radley"/>
                  <a:sym typeface="Radley"/>
                </a:rPr>
                <a:t> </a:t>
              </a:r>
              <a:r>
                <a:rPr lang="en-US" sz="3200" dirty="0" err="1">
                  <a:solidFill>
                    <a:srgbClr val="FFFFFF"/>
                  </a:solidFill>
                  <a:latin typeface="Radley"/>
                  <a:ea typeface="Radley"/>
                  <a:cs typeface="Radley"/>
                  <a:sym typeface="Radley"/>
                </a:rPr>
                <a:t>Amgad</a:t>
              </a:r>
              <a:r>
                <a:rPr lang="en-US" sz="3200" dirty="0">
                  <a:solidFill>
                    <a:srgbClr val="FFFFFF"/>
                  </a:solidFill>
                  <a:latin typeface="Radley"/>
                  <a:ea typeface="Radley"/>
                  <a:cs typeface="Radley"/>
                  <a:sym typeface="Radley"/>
                </a:rPr>
                <a:t> </a:t>
              </a:r>
              <a:r>
                <a:rPr lang="en-US" sz="3200" dirty="0" err="1">
                  <a:solidFill>
                    <a:srgbClr val="FFFFFF"/>
                  </a:solidFill>
                  <a:latin typeface="Radley"/>
                  <a:ea typeface="Radley"/>
                  <a:cs typeface="Radley"/>
                  <a:sym typeface="Radley"/>
                </a:rPr>
                <a:t>Saed</a:t>
              </a:r>
              <a:endParaRPr lang="en-US" sz="3200" dirty="0">
                <a:solidFill>
                  <a:srgbClr val="FFFFFF"/>
                </a:solidFill>
                <a:latin typeface="Radley"/>
                <a:ea typeface="Radley"/>
                <a:cs typeface="Radley"/>
                <a:sym typeface="Radley"/>
              </a:endParaRPr>
            </a:p>
            <a:p>
              <a:pPr algn="ctr">
                <a:lnSpc>
                  <a:spcPts val="4480"/>
                </a:lnSpc>
                <a:spcBef>
                  <a:spcPct val="0"/>
                </a:spcBef>
              </a:pPr>
              <a:r>
                <a:rPr lang="en-US" sz="3200" dirty="0" err="1">
                  <a:solidFill>
                    <a:srgbClr val="FFFFFF"/>
                  </a:solidFill>
                  <a:latin typeface="Radley"/>
                  <a:ea typeface="Radley"/>
                  <a:cs typeface="Radley"/>
                  <a:sym typeface="Radley"/>
                </a:rPr>
                <a:t>Maram</a:t>
              </a:r>
              <a:r>
                <a:rPr lang="en-US" sz="3200" dirty="0">
                  <a:solidFill>
                    <a:srgbClr val="FFFFFF"/>
                  </a:solidFill>
                  <a:latin typeface="Radley"/>
                  <a:ea typeface="Radley"/>
                  <a:cs typeface="Radley"/>
                  <a:sym typeface="Radley"/>
                </a:rPr>
                <a:t> Tarek </a:t>
              </a:r>
              <a:r>
                <a:rPr lang="en-US" sz="3200" dirty="0" err="1">
                  <a:solidFill>
                    <a:srgbClr val="FFFFFF"/>
                  </a:solidFill>
                  <a:latin typeface="Radley"/>
                  <a:ea typeface="Radley"/>
                  <a:cs typeface="Radley"/>
                  <a:sym typeface="Radley"/>
                </a:rPr>
                <a:t>Elsayed</a:t>
              </a:r>
              <a:endParaRPr lang="en-US" sz="3200" dirty="0">
                <a:solidFill>
                  <a:srgbClr val="FFFFFF"/>
                </a:solidFill>
                <a:latin typeface="Radley"/>
                <a:ea typeface="Radley"/>
                <a:cs typeface="Radley"/>
                <a:sym typeface="Radley"/>
              </a:endParaRPr>
            </a:p>
            <a:p>
              <a:pPr algn="ctr">
                <a:lnSpc>
                  <a:spcPts val="4480"/>
                </a:lnSpc>
                <a:spcBef>
                  <a:spcPct val="0"/>
                </a:spcBef>
              </a:pPr>
              <a:r>
                <a:rPr lang="en-US" sz="3200" dirty="0">
                  <a:solidFill>
                    <a:srgbClr val="FFFFFF"/>
                  </a:solidFill>
                  <a:latin typeface="Radley"/>
                  <a:ea typeface="Radley"/>
                  <a:cs typeface="Radley"/>
                  <a:sym typeface="Radley"/>
                </a:rPr>
                <a:t> </a:t>
              </a:r>
            </a:p>
          </p:txBody>
        </p:sp>
      </p:grpSp>
      <p:sp>
        <p:nvSpPr>
          <p:cNvPr id="9" name="Freeform 9"/>
          <p:cNvSpPr/>
          <p:nvPr/>
        </p:nvSpPr>
        <p:spPr>
          <a:xfrm>
            <a:off x="2116242" y="1299558"/>
            <a:ext cx="476250" cy="476250"/>
          </a:xfrm>
          <a:custGeom>
            <a:avLst/>
            <a:gdLst/>
            <a:ahLst/>
            <a:cxnLst/>
            <a:rect l="l" t="t" r="r" b="b"/>
            <a:pathLst>
              <a:path w="476250" h="476250">
                <a:moveTo>
                  <a:pt x="0" y="0"/>
                </a:moveTo>
                <a:lnTo>
                  <a:pt x="476250" y="0"/>
                </a:lnTo>
                <a:lnTo>
                  <a:pt x="476250" y="476250"/>
                </a:lnTo>
                <a:lnTo>
                  <a:pt x="0" y="4762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11717442" y="2594958"/>
            <a:ext cx="723900" cy="723900"/>
          </a:xfrm>
          <a:custGeom>
            <a:avLst/>
            <a:gdLst/>
            <a:ahLst/>
            <a:cxnLst/>
            <a:rect l="l" t="t" r="r" b="b"/>
            <a:pathLst>
              <a:path w="723900" h="723900">
                <a:moveTo>
                  <a:pt x="0" y="0"/>
                </a:moveTo>
                <a:lnTo>
                  <a:pt x="723900" y="0"/>
                </a:lnTo>
                <a:lnTo>
                  <a:pt x="723900" y="723900"/>
                </a:lnTo>
                <a:lnTo>
                  <a:pt x="0" y="723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16175142" y="1299558"/>
            <a:ext cx="476250" cy="476250"/>
          </a:xfrm>
          <a:custGeom>
            <a:avLst/>
            <a:gdLst/>
            <a:ahLst/>
            <a:cxnLst/>
            <a:rect l="l" t="t" r="r" b="b"/>
            <a:pathLst>
              <a:path w="476250" h="476250">
                <a:moveTo>
                  <a:pt x="0" y="0"/>
                </a:moveTo>
                <a:lnTo>
                  <a:pt x="476250" y="0"/>
                </a:lnTo>
                <a:lnTo>
                  <a:pt x="476250" y="476250"/>
                </a:lnTo>
                <a:lnTo>
                  <a:pt x="0" y="4762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2" name="Group 8">
            <a:extLst>
              <a:ext uri="{FF2B5EF4-FFF2-40B4-BE49-F238E27FC236}">
                <a16:creationId xmlns:a16="http://schemas.microsoft.com/office/drawing/2014/main" id="{F6027EC9-14D5-4CA1-A6BE-DA830687204B}"/>
              </a:ext>
            </a:extLst>
          </p:cNvPr>
          <p:cNvGrpSpPr/>
          <p:nvPr/>
        </p:nvGrpSpPr>
        <p:grpSpPr>
          <a:xfrm rot="-2606680">
            <a:off x="-2547637" y="-2212103"/>
            <a:ext cx="5134548" cy="5951199"/>
            <a:chOff x="0" y="0"/>
            <a:chExt cx="12395967" cy="13517104"/>
          </a:xfrm>
        </p:grpSpPr>
        <p:sp>
          <p:nvSpPr>
            <p:cNvPr id="13" name="Freeform 9">
              <a:extLst>
                <a:ext uri="{FF2B5EF4-FFF2-40B4-BE49-F238E27FC236}">
                  <a16:creationId xmlns:a16="http://schemas.microsoft.com/office/drawing/2014/main" id="{EA662066-C785-46B4-9152-8F9B4E32F256}"/>
                </a:ext>
              </a:extLst>
            </p:cNvPr>
            <p:cNvSpPr/>
            <p:nvPr/>
          </p:nvSpPr>
          <p:spPr>
            <a:xfrm>
              <a:off x="0" y="0"/>
              <a:ext cx="12395962" cy="13517118"/>
            </a:xfrm>
            <a:custGeom>
              <a:avLst/>
              <a:gdLst/>
              <a:ahLst/>
              <a:cxnLst/>
              <a:rect l="l" t="t" r="r" b="b"/>
              <a:pathLst>
                <a:path w="12395962" h="13517118">
                  <a:moveTo>
                    <a:pt x="0" y="0"/>
                  </a:moveTo>
                  <a:lnTo>
                    <a:pt x="12395962" y="0"/>
                  </a:lnTo>
                  <a:lnTo>
                    <a:pt x="12395962" y="13517118"/>
                  </a:lnTo>
                  <a:lnTo>
                    <a:pt x="0" y="13517118"/>
                  </a:lnTo>
                  <a:lnTo>
                    <a:pt x="0" y="0"/>
                  </a:lnTo>
                  <a:close/>
                </a:path>
              </a:pathLst>
            </a:custGeom>
            <a:blipFill>
              <a:blip r:embed="rId10"/>
              <a:stretch>
                <a:fillRect/>
              </a:stretch>
            </a:blipFill>
          </p:spPr>
          <p:txBody>
            <a:bodyPr/>
            <a:lstStyle/>
            <a:p>
              <a:endParaRPr lang="en-US"/>
            </a:p>
          </p:txBody>
        </p:sp>
      </p:grpSp>
      <p:grpSp>
        <p:nvGrpSpPr>
          <p:cNvPr id="14" name="Group 7">
            <a:extLst>
              <a:ext uri="{FF2B5EF4-FFF2-40B4-BE49-F238E27FC236}">
                <a16:creationId xmlns:a16="http://schemas.microsoft.com/office/drawing/2014/main" id="{12F448F5-9BD2-4AF9-B39B-EC38241B4CA7}"/>
              </a:ext>
            </a:extLst>
          </p:cNvPr>
          <p:cNvGrpSpPr/>
          <p:nvPr/>
        </p:nvGrpSpPr>
        <p:grpSpPr>
          <a:xfrm>
            <a:off x="17299905" y="6141799"/>
            <a:ext cx="4380179" cy="4810417"/>
            <a:chOff x="0" y="0"/>
            <a:chExt cx="14670947" cy="14649684"/>
          </a:xfrm>
        </p:grpSpPr>
        <p:sp>
          <p:nvSpPr>
            <p:cNvPr id="15" name="Freeform 8">
              <a:extLst>
                <a:ext uri="{FF2B5EF4-FFF2-40B4-BE49-F238E27FC236}">
                  <a16:creationId xmlns:a16="http://schemas.microsoft.com/office/drawing/2014/main" id="{42ED48A4-227D-4695-BD41-A670AB4B2241}"/>
                </a:ext>
              </a:extLst>
            </p:cNvPr>
            <p:cNvSpPr/>
            <p:nvPr/>
          </p:nvSpPr>
          <p:spPr>
            <a:xfrm>
              <a:off x="0" y="0"/>
              <a:ext cx="14670912" cy="14649704"/>
            </a:xfrm>
            <a:custGeom>
              <a:avLst/>
              <a:gdLst/>
              <a:ahLst/>
              <a:cxnLst/>
              <a:rect l="l" t="t" r="r" b="b"/>
              <a:pathLst>
                <a:path w="14670912" h="14649704">
                  <a:moveTo>
                    <a:pt x="0" y="0"/>
                  </a:moveTo>
                  <a:lnTo>
                    <a:pt x="14670912" y="0"/>
                  </a:lnTo>
                  <a:lnTo>
                    <a:pt x="14670912" y="14649704"/>
                  </a:lnTo>
                  <a:lnTo>
                    <a:pt x="0" y="14649704"/>
                  </a:lnTo>
                  <a:lnTo>
                    <a:pt x="0" y="0"/>
                  </a:lnTo>
                  <a:close/>
                </a:path>
              </a:pathLst>
            </a:custGeom>
            <a:blipFill>
              <a:blip r:embed="rId11"/>
              <a:stretch>
                <a:fillRect/>
              </a:stretch>
            </a:blipFill>
          </p:spPr>
          <p:txBody>
            <a:bodyPr/>
            <a:lstStyle/>
            <a:p>
              <a:endParaRPr lang="en-US"/>
            </a:p>
          </p:txBody>
        </p:sp>
      </p:grpSp>
      <p:pic>
        <p:nvPicPr>
          <p:cNvPr id="17" name="Picture 16">
            <a:extLst>
              <a:ext uri="{FF2B5EF4-FFF2-40B4-BE49-F238E27FC236}">
                <a16:creationId xmlns:a16="http://schemas.microsoft.com/office/drawing/2014/main" id="{0C91BF6C-710B-3E35-76CD-8E68AFA93222}"/>
              </a:ext>
            </a:extLst>
          </p:cNvPr>
          <p:cNvPicPr>
            <a:picLocks noChangeAspect="1"/>
          </p:cNvPicPr>
          <p:nvPr/>
        </p:nvPicPr>
        <p:blipFill>
          <a:blip r:embed="rId12"/>
          <a:stretch>
            <a:fillRect/>
          </a:stretch>
        </p:blipFill>
        <p:spPr>
          <a:xfrm>
            <a:off x="15429547" y="317867"/>
            <a:ext cx="2423999" cy="196338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alphaModFix amt="16000"/>
          </a:blip>
          <a:srcRect/>
          <a:stretch>
            <a:fillRect/>
          </a:stretch>
        </p:blipFill>
        <p:spPr>
          <a:xfrm rot="75323">
            <a:off x="-142306" y="-4696813"/>
            <a:ext cx="18913340" cy="9393626"/>
          </a:xfrm>
          <a:prstGeom prst="rect">
            <a:avLst/>
          </a:prstGeom>
        </p:spPr>
      </p:pic>
      <p:sp>
        <p:nvSpPr>
          <p:cNvPr id="4" name="Freeform 4"/>
          <p:cNvSpPr/>
          <p:nvPr/>
        </p:nvSpPr>
        <p:spPr>
          <a:xfrm>
            <a:off x="-312747" y="-1010165"/>
            <a:ext cx="21170116" cy="6319953"/>
          </a:xfrm>
          <a:custGeom>
            <a:avLst/>
            <a:gdLst/>
            <a:ahLst/>
            <a:cxnLst/>
            <a:rect l="l" t="t" r="r" b="b"/>
            <a:pathLst>
              <a:path w="21170116" h="6319953">
                <a:moveTo>
                  <a:pt x="0" y="0"/>
                </a:moveTo>
                <a:lnTo>
                  <a:pt x="21170116" y="0"/>
                </a:lnTo>
                <a:lnTo>
                  <a:pt x="21170116" y="6319953"/>
                </a:lnTo>
                <a:lnTo>
                  <a:pt x="0" y="63199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1028700" y="7485269"/>
            <a:ext cx="4325413" cy="580390"/>
          </a:xfrm>
          <a:prstGeom prst="rect">
            <a:avLst/>
          </a:prstGeom>
        </p:spPr>
        <p:txBody>
          <a:bodyPr lIns="0" tIns="0" rIns="0" bIns="0" rtlCol="0" anchor="t">
            <a:spAutoFit/>
          </a:bodyPr>
          <a:lstStyle/>
          <a:p>
            <a:pPr algn="ctr">
              <a:lnSpc>
                <a:spcPts val="4759"/>
              </a:lnSpc>
              <a:spcBef>
                <a:spcPct val="0"/>
              </a:spcBef>
            </a:pPr>
            <a:endParaRPr/>
          </a:p>
        </p:txBody>
      </p:sp>
      <p:grpSp>
        <p:nvGrpSpPr>
          <p:cNvPr id="6" name="Group 6"/>
          <p:cNvGrpSpPr/>
          <p:nvPr/>
        </p:nvGrpSpPr>
        <p:grpSpPr>
          <a:xfrm>
            <a:off x="3985811" y="-472555"/>
            <a:ext cx="12573000" cy="2178031"/>
            <a:chOff x="-3841577" y="-6853249"/>
            <a:chExt cx="16763998" cy="2904043"/>
          </a:xfrm>
        </p:grpSpPr>
        <p:sp>
          <p:nvSpPr>
            <p:cNvPr id="7" name="Freeform 7"/>
            <p:cNvSpPr/>
            <p:nvPr/>
          </p:nvSpPr>
          <p:spPr>
            <a:xfrm>
              <a:off x="3048708" y="-6853249"/>
              <a:ext cx="939800" cy="939799"/>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dirty="0"/>
            </a:p>
          </p:txBody>
        </p:sp>
        <p:sp>
          <p:nvSpPr>
            <p:cNvPr id="8" name="TextBox 8"/>
            <p:cNvSpPr txBox="1"/>
            <p:nvPr/>
          </p:nvSpPr>
          <p:spPr>
            <a:xfrm>
              <a:off x="-3841577" y="-5666431"/>
              <a:ext cx="16763998" cy="1717225"/>
            </a:xfrm>
            <a:prstGeom prst="rect">
              <a:avLst/>
            </a:prstGeom>
          </p:spPr>
          <p:txBody>
            <a:bodyPr wrap="square" lIns="0" tIns="0" rIns="0" bIns="0" rtlCol="0" anchor="t">
              <a:spAutoFit/>
            </a:bodyPr>
            <a:lstStyle/>
            <a:p>
              <a:pPr algn="ctr">
                <a:lnSpc>
                  <a:spcPts val="4759"/>
                </a:lnSpc>
                <a:spcBef>
                  <a:spcPct val="0"/>
                </a:spcBef>
              </a:pPr>
              <a:r>
                <a:rPr lang="en-US" sz="6000" b="1" dirty="0">
                  <a:solidFill>
                    <a:srgbClr val="FFFFFF"/>
                  </a:solidFill>
                  <a:latin typeface="Radley" panose="020B0604020202020204" charset="0"/>
                  <a:ea typeface="Radley"/>
                  <a:cs typeface="Radley"/>
                  <a:sym typeface="Radley"/>
                </a:rPr>
                <a:t>Data Analysis &amp; </a:t>
              </a:r>
              <a:r>
                <a:rPr lang="en-US" sz="6000" b="1" dirty="0">
                  <a:solidFill>
                    <a:srgbClr val="FFFFFF"/>
                  </a:solidFill>
                  <a:latin typeface="Radley" panose="020B0604020202020204" charset="0"/>
                  <a:ea typeface="Play"/>
                  <a:cs typeface="Play"/>
                  <a:sym typeface="Play"/>
                </a:rPr>
                <a:t>Visualization</a:t>
              </a:r>
            </a:p>
            <a:p>
              <a:pPr algn="ctr">
                <a:lnSpc>
                  <a:spcPts val="4759"/>
                </a:lnSpc>
                <a:spcBef>
                  <a:spcPct val="0"/>
                </a:spcBef>
              </a:pPr>
              <a:endParaRPr lang="en-US" sz="7200" dirty="0">
                <a:solidFill>
                  <a:srgbClr val="FFFFFF"/>
                </a:solidFill>
                <a:latin typeface="Play" panose="020B0604020202020204" charset="0"/>
                <a:ea typeface="Radley"/>
                <a:cs typeface="Radley"/>
                <a:sym typeface="Radley"/>
              </a:endParaRPr>
            </a:p>
          </p:txBody>
        </p:sp>
      </p:grpSp>
      <p:sp>
        <p:nvSpPr>
          <p:cNvPr id="14" name="TextBox 13">
            <a:extLst>
              <a:ext uri="{FF2B5EF4-FFF2-40B4-BE49-F238E27FC236}">
                <a16:creationId xmlns:a16="http://schemas.microsoft.com/office/drawing/2014/main" id="{F4C0E22D-F006-4822-A64D-F673EB1E33AE}"/>
              </a:ext>
            </a:extLst>
          </p:cNvPr>
          <p:cNvSpPr txBox="1"/>
          <p:nvPr/>
        </p:nvSpPr>
        <p:spPr>
          <a:xfrm flipH="1">
            <a:off x="6324600" y="1061517"/>
            <a:ext cx="8672959" cy="769441"/>
          </a:xfrm>
          <a:prstGeom prst="rect">
            <a:avLst/>
          </a:prstGeom>
          <a:noFill/>
        </p:spPr>
        <p:txBody>
          <a:bodyPr wrap="square" rtlCol="1">
            <a:spAutoFit/>
          </a:bodyPr>
          <a:lstStyle/>
          <a:p>
            <a:r>
              <a:rPr lang="en-US" sz="4400" dirty="0">
                <a:solidFill>
                  <a:schemeClr val="bg1"/>
                </a:solidFill>
                <a:latin typeface="Radley" panose="020B0604020202020204" charset="0"/>
              </a:rPr>
              <a:t>Exploratory Data Analysis (EDA)</a:t>
            </a:r>
            <a:endParaRPr lang="ar-EG" sz="4400" dirty="0">
              <a:solidFill>
                <a:schemeClr val="bg1"/>
              </a:solidFill>
              <a:latin typeface="Radley" panose="020B0604020202020204" charset="0"/>
            </a:endParaRPr>
          </a:p>
        </p:txBody>
      </p:sp>
      <p:sp>
        <p:nvSpPr>
          <p:cNvPr id="15" name="TextBox 14">
            <a:extLst>
              <a:ext uri="{FF2B5EF4-FFF2-40B4-BE49-F238E27FC236}">
                <a16:creationId xmlns:a16="http://schemas.microsoft.com/office/drawing/2014/main" id="{6EB9D5E8-4D0E-4F5A-9E13-A7D71CBF3E08}"/>
              </a:ext>
            </a:extLst>
          </p:cNvPr>
          <p:cNvSpPr txBox="1"/>
          <p:nvPr/>
        </p:nvSpPr>
        <p:spPr>
          <a:xfrm>
            <a:off x="5335063" y="2348195"/>
            <a:ext cx="10429875" cy="646331"/>
          </a:xfrm>
          <a:prstGeom prst="rect">
            <a:avLst/>
          </a:prstGeom>
          <a:noFill/>
        </p:spPr>
        <p:txBody>
          <a:bodyPr wrap="square" rtlCol="1">
            <a:spAutoFit/>
          </a:bodyPr>
          <a:lstStyle/>
          <a:p>
            <a:r>
              <a:rPr lang="en-US" sz="3600" dirty="0">
                <a:solidFill>
                  <a:schemeClr val="bg1"/>
                </a:solidFill>
                <a:latin typeface="Radley" panose="020B0604020202020204" charset="0"/>
              </a:rPr>
              <a:t>How are malignant and benign cases distributed?</a:t>
            </a:r>
            <a:endParaRPr lang="ar-EG" sz="3600" dirty="0">
              <a:solidFill>
                <a:schemeClr val="bg1"/>
              </a:solidFill>
              <a:latin typeface="Radley" panose="020B0604020202020204" charset="0"/>
            </a:endParaRPr>
          </a:p>
        </p:txBody>
      </p:sp>
      <p:pic>
        <p:nvPicPr>
          <p:cNvPr id="17" name="Picture 16">
            <a:extLst>
              <a:ext uri="{FF2B5EF4-FFF2-40B4-BE49-F238E27FC236}">
                <a16:creationId xmlns:a16="http://schemas.microsoft.com/office/drawing/2014/main" id="{F5FC59AF-C9A6-410E-8B93-F61EEC5046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8850" y="3332584"/>
            <a:ext cx="13849350" cy="6715125"/>
          </a:xfrm>
          <a:prstGeom prst="rect">
            <a:avLst/>
          </a:prstGeom>
        </p:spPr>
      </p:pic>
    </p:spTree>
    <p:extLst>
      <p:ext uri="{BB962C8B-B14F-4D97-AF65-F5344CB8AC3E}">
        <p14:creationId xmlns:p14="http://schemas.microsoft.com/office/powerpoint/2010/main" val="1349083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40855" y="-952500"/>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alphaModFix amt="16000"/>
          </a:blip>
          <a:srcRect/>
          <a:stretch>
            <a:fillRect/>
          </a:stretch>
        </p:blipFill>
        <p:spPr>
          <a:xfrm rot="-10799999">
            <a:off x="-312670" y="4561487"/>
            <a:ext cx="18913340" cy="9393626"/>
          </a:xfrm>
          <a:prstGeom prst="rect">
            <a:avLst/>
          </a:prstGeom>
        </p:spPr>
      </p:pic>
      <p:sp>
        <p:nvSpPr>
          <p:cNvPr id="4" name="Freeform 4"/>
          <p:cNvSpPr/>
          <p:nvPr/>
        </p:nvSpPr>
        <p:spPr>
          <a:xfrm rot="10100358" flipH="1">
            <a:off x="-2132883" y="3102888"/>
            <a:ext cx="21170116" cy="6319953"/>
          </a:xfrm>
          <a:custGeom>
            <a:avLst/>
            <a:gdLst/>
            <a:ahLst/>
            <a:cxnLst/>
            <a:rect l="l" t="t" r="r" b="b"/>
            <a:pathLst>
              <a:path w="21170116" h="6319953">
                <a:moveTo>
                  <a:pt x="21170116" y="0"/>
                </a:moveTo>
                <a:lnTo>
                  <a:pt x="0" y="0"/>
                </a:lnTo>
                <a:lnTo>
                  <a:pt x="0" y="6319953"/>
                </a:lnTo>
                <a:lnTo>
                  <a:pt x="21170116" y="6319953"/>
                </a:lnTo>
                <a:lnTo>
                  <a:pt x="21170116"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8700" y="1071563"/>
            <a:ext cx="5322197" cy="5526477"/>
          </a:xfrm>
          <a:custGeom>
            <a:avLst/>
            <a:gdLst/>
            <a:ahLst/>
            <a:cxnLst/>
            <a:rect l="l" t="t" r="r" b="b"/>
            <a:pathLst>
              <a:path w="5322197" h="5526477">
                <a:moveTo>
                  <a:pt x="0" y="0"/>
                </a:moveTo>
                <a:lnTo>
                  <a:pt x="5322197" y="0"/>
                </a:lnTo>
                <a:lnTo>
                  <a:pt x="5322197" y="5526477"/>
                </a:lnTo>
                <a:lnTo>
                  <a:pt x="0" y="55264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7832264" y="-266700"/>
            <a:ext cx="11311867" cy="11497028"/>
          </a:xfrm>
          <a:custGeom>
            <a:avLst/>
            <a:gdLst/>
            <a:ahLst/>
            <a:cxnLst/>
            <a:rect l="l" t="t" r="r" b="b"/>
            <a:pathLst>
              <a:path w="11311867" h="11497028">
                <a:moveTo>
                  <a:pt x="0" y="0"/>
                </a:moveTo>
                <a:lnTo>
                  <a:pt x="11311867" y="0"/>
                </a:lnTo>
                <a:lnTo>
                  <a:pt x="11311867" y="11497028"/>
                </a:lnTo>
                <a:lnTo>
                  <a:pt x="0" y="11497028"/>
                </a:lnTo>
                <a:lnTo>
                  <a:pt x="0" y="0"/>
                </a:lnTo>
                <a:close/>
              </a:path>
            </a:pathLst>
          </a:custGeom>
          <a:blipFill>
            <a:blip r:embed="rId9"/>
            <a:stretch>
              <a:fillRect l="-2189" r="-2189" b="-1414"/>
            </a:stretch>
          </a:blipFill>
        </p:spPr>
        <p:txBody>
          <a:bodyPr/>
          <a:lstStyle/>
          <a:p>
            <a:endParaRPr lang="ar-EG" dirty="0"/>
          </a:p>
        </p:txBody>
      </p:sp>
      <p:sp>
        <p:nvSpPr>
          <p:cNvPr id="7" name="TextBox 7"/>
          <p:cNvSpPr txBox="1"/>
          <p:nvPr/>
        </p:nvSpPr>
        <p:spPr>
          <a:xfrm>
            <a:off x="-67564" y="804861"/>
            <a:ext cx="8813484" cy="5514330"/>
          </a:xfrm>
          <a:prstGeom prst="rect">
            <a:avLst/>
          </a:prstGeom>
        </p:spPr>
        <p:txBody>
          <a:bodyPr wrap="square" lIns="0" tIns="0" rIns="0" bIns="0" rtlCol="0" anchor="t">
            <a:spAutoFit/>
          </a:bodyPr>
          <a:lstStyle/>
          <a:p>
            <a:pPr>
              <a:lnSpc>
                <a:spcPts val="8640"/>
              </a:lnSpc>
            </a:pPr>
            <a:r>
              <a:rPr lang="en-US" sz="6600" b="1" dirty="0">
                <a:solidFill>
                  <a:srgbClr val="3F0A74"/>
                </a:solidFill>
                <a:latin typeface="Radley" panose="020B0604020202020204" charset="0"/>
                <a:ea typeface="Play"/>
                <a:cs typeface="Play"/>
                <a:sym typeface="Play"/>
              </a:rPr>
              <a:t>Correlation Heatmap</a:t>
            </a:r>
          </a:p>
          <a:p>
            <a:pPr algn="l">
              <a:lnSpc>
                <a:spcPts val="8640"/>
              </a:lnSpc>
            </a:pPr>
            <a:endParaRPr lang="en-US" b="1" dirty="0">
              <a:solidFill>
                <a:srgbClr val="3F0A74"/>
              </a:solidFill>
              <a:latin typeface="Play"/>
              <a:ea typeface="Play"/>
              <a:cs typeface="Play"/>
              <a:sym typeface="Play"/>
            </a:endParaRPr>
          </a:p>
          <a:p>
            <a:pPr algn="l">
              <a:lnSpc>
                <a:spcPts val="8640"/>
              </a:lnSpc>
            </a:pPr>
            <a:endParaRPr lang="en-US" b="1" dirty="0">
              <a:solidFill>
                <a:srgbClr val="3F0A74"/>
              </a:solidFill>
              <a:latin typeface="Play"/>
              <a:ea typeface="Play"/>
              <a:cs typeface="Play"/>
              <a:sym typeface="Play"/>
            </a:endParaRPr>
          </a:p>
          <a:p>
            <a:pPr algn="l">
              <a:lnSpc>
                <a:spcPts val="8640"/>
              </a:lnSpc>
            </a:pPr>
            <a:endParaRPr lang="en-US" b="1" dirty="0">
              <a:solidFill>
                <a:srgbClr val="3F0A74"/>
              </a:solidFill>
              <a:latin typeface="Play"/>
              <a:ea typeface="Play"/>
              <a:cs typeface="Play"/>
              <a:sym typeface="Play"/>
            </a:endParaRPr>
          </a:p>
          <a:p>
            <a:pPr algn="l">
              <a:lnSpc>
                <a:spcPts val="8640"/>
              </a:lnSpc>
            </a:pPr>
            <a:endParaRPr lang="en-US" sz="7200" b="1" dirty="0">
              <a:solidFill>
                <a:srgbClr val="3F0A74"/>
              </a:solidFill>
              <a:latin typeface="Play"/>
              <a:ea typeface="Play"/>
              <a:cs typeface="Play"/>
              <a:sym typeface="Play"/>
            </a:endParaRPr>
          </a:p>
        </p:txBody>
      </p:sp>
      <p:sp>
        <p:nvSpPr>
          <p:cNvPr id="9" name="TextBox 8">
            <a:extLst>
              <a:ext uri="{FF2B5EF4-FFF2-40B4-BE49-F238E27FC236}">
                <a16:creationId xmlns:a16="http://schemas.microsoft.com/office/drawing/2014/main" id="{B0172C52-14C4-424F-A6BE-5C399C05B7A6}"/>
              </a:ext>
            </a:extLst>
          </p:cNvPr>
          <p:cNvSpPr txBox="1"/>
          <p:nvPr/>
        </p:nvSpPr>
        <p:spPr>
          <a:xfrm flipH="1">
            <a:off x="212447" y="3194983"/>
            <a:ext cx="7391218" cy="1938992"/>
          </a:xfrm>
          <a:prstGeom prst="rect">
            <a:avLst/>
          </a:prstGeom>
          <a:noFill/>
        </p:spPr>
        <p:txBody>
          <a:bodyPr wrap="square" rtlCol="1">
            <a:spAutoFit/>
          </a:bodyPr>
          <a:lstStyle/>
          <a:p>
            <a:r>
              <a:rPr lang="en-US" sz="4000" dirty="0">
                <a:solidFill>
                  <a:srgbClr val="002060"/>
                </a:solidFill>
                <a:latin typeface="Radley" panose="020B0604020202020204" charset="0"/>
              </a:rPr>
              <a:t>Purpose: Identify relationships between features to avoid redundancy</a:t>
            </a:r>
            <a:r>
              <a:rPr lang="en-US" dirty="0">
                <a:latin typeface="Radley" panose="020B0604020202020204" charset="0"/>
              </a:rPr>
              <a:t>.</a:t>
            </a:r>
            <a:endParaRPr lang="ar-EG" dirty="0">
              <a:latin typeface="Radley" panose="020B060402020202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6800" y="-419100"/>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a:off x="-4601034" y="-2131277"/>
            <a:ext cx="21170116" cy="6319953"/>
          </a:xfrm>
          <a:custGeom>
            <a:avLst/>
            <a:gdLst/>
            <a:ahLst/>
            <a:cxnLst/>
            <a:rect l="l" t="t" r="r" b="b"/>
            <a:pathLst>
              <a:path w="21170116" h="6319953">
                <a:moveTo>
                  <a:pt x="0" y="0"/>
                </a:moveTo>
                <a:lnTo>
                  <a:pt x="21170115" y="0"/>
                </a:lnTo>
                <a:lnTo>
                  <a:pt x="21170115" y="6319954"/>
                </a:lnTo>
                <a:lnTo>
                  <a:pt x="0" y="63199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756234" y="4610099"/>
            <a:ext cx="10125092" cy="1835467"/>
            <a:chOff x="-1415917" y="-66675"/>
            <a:chExt cx="13500122" cy="2523277"/>
          </a:xfrm>
        </p:grpSpPr>
        <p:sp>
          <p:nvSpPr>
            <p:cNvPr id="8" name="Freeform 8"/>
            <p:cNvSpPr/>
            <p:nvPr/>
          </p:nvSpPr>
          <p:spPr>
            <a:xfrm>
              <a:off x="-1415917" y="1516802"/>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2" y="-66675"/>
              <a:ext cx="12084203" cy="1651718"/>
            </a:xfrm>
            <a:prstGeom prst="rect">
              <a:avLst/>
            </a:prstGeom>
          </p:spPr>
          <p:txBody>
            <a:bodyPr wrap="square" lIns="0" tIns="0" rIns="0" bIns="0" rtlCol="0" anchor="t">
              <a:spAutoFit/>
            </a:bodyPr>
            <a:lstStyle/>
            <a:p>
              <a:pPr algn="l">
                <a:lnSpc>
                  <a:spcPts val="4759"/>
                </a:lnSpc>
              </a:pPr>
              <a:endParaRPr lang="en-US" sz="3399" dirty="0">
                <a:solidFill>
                  <a:srgbClr val="FFFFFF"/>
                </a:solidFill>
                <a:latin typeface="Radley"/>
                <a:ea typeface="Radley"/>
                <a:cs typeface="Radley"/>
                <a:sym typeface="Radley"/>
              </a:endParaRPr>
            </a:p>
            <a:p>
              <a:pPr algn="l">
                <a:lnSpc>
                  <a:spcPts val="4759"/>
                </a:lnSpc>
                <a:spcBef>
                  <a:spcPct val="0"/>
                </a:spcBef>
              </a:pPr>
              <a:endParaRPr lang="en-US" sz="3399" dirty="0">
                <a:solidFill>
                  <a:srgbClr val="FFFFFF"/>
                </a:solidFill>
                <a:latin typeface="Radley"/>
                <a:ea typeface="Radley"/>
                <a:cs typeface="Radley"/>
                <a:sym typeface="Radley"/>
              </a:endParaRPr>
            </a:p>
          </p:txBody>
        </p:sp>
      </p:grpSp>
      <p:pic>
        <p:nvPicPr>
          <p:cNvPr id="10" name="Picture 10"/>
          <p:cNvPicPr>
            <a:picLocks noChangeAspect="1"/>
          </p:cNvPicPr>
          <p:nvPr/>
        </p:nvPicPr>
        <p:blipFill>
          <a:blip r:embed="rId8">
            <a:alphaModFix amt="16000"/>
          </a:blip>
          <a:srcRect/>
          <a:stretch>
            <a:fillRect/>
          </a:stretch>
        </p:blipFill>
        <p:spPr>
          <a:xfrm rot="-5400000">
            <a:off x="-4772407" y="723593"/>
            <a:ext cx="15046187" cy="8134972"/>
          </a:xfrm>
          <a:prstGeom prst="rect">
            <a:avLst/>
          </a:prstGeom>
        </p:spPr>
      </p:pic>
      <p:pic>
        <p:nvPicPr>
          <p:cNvPr id="6" name="Picture 5">
            <a:extLst>
              <a:ext uri="{FF2B5EF4-FFF2-40B4-BE49-F238E27FC236}">
                <a16:creationId xmlns:a16="http://schemas.microsoft.com/office/drawing/2014/main" id="{6CA985B2-63E4-47A6-9DC3-9EBC50DBC1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7821" y="2921316"/>
            <a:ext cx="14092353" cy="7048500"/>
          </a:xfrm>
          <a:prstGeom prst="rect">
            <a:avLst/>
          </a:prstGeom>
        </p:spPr>
      </p:pic>
      <p:sp>
        <p:nvSpPr>
          <p:cNvPr id="11" name="TextBox 10">
            <a:extLst>
              <a:ext uri="{FF2B5EF4-FFF2-40B4-BE49-F238E27FC236}">
                <a16:creationId xmlns:a16="http://schemas.microsoft.com/office/drawing/2014/main" id="{63C887E2-E7A8-45AB-849C-B54F9E77B6AA}"/>
              </a:ext>
            </a:extLst>
          </p:cNvPr>
          <p:cNvSpPr txBox="1"/>
          <p:nvPr/>
        </p:nvSpPr>
        <p:spPr>
          <a:xfrm flipH="1">
            <a:off x="2255278" y="199860"/>
            <a:ext cx="13787553" cy="2246769"/>
          </a:xfrm>
          <a:prstGeom prst="rect">
            <a:avLst/>
          </a:prstGeom>
          <a:noFill/>
        </p:spPr>
        <p:txBody>
          <a:bodyPr wrap="square" rtlCol="1">
            <a:spAutoFit/>
          </a:bodyPr>
          <a:lstStyle/>
          <a:p>
            <a:r>
              <a:rPr lang="en-US" sz="2800" dirty="0">
                <a:solidFill>
                  <a:schemeClr val="bg1"/>
                </a:solidFill>
                <a:latin typeface="Radley" panose="020B0604020202020204" charset="0"/>
              </a:rPr>
              <a:t>Visualizing Data Distribution: Density plots provide a clear visualization of how data points are distributed across different values, helping to identify patterns and trends.</a:t>
            </a:r>
          </a:p>
          <a:p>
            <a:endParaRPr lang="en-US" sz="2800" dirty="0">
              <a:solidFill>
                <a:schemeClr val="bg1"/>
              </a:solidFill>
              <a:latin typeface="Radley" panose="020B0604020202020204" charset="0"/>
            </a:endParaRPr>
          </a:p>
          <a:p>
            <a:r>
              <a:rPr lang="en-US" sz="2800" dirty="0">
                <a:solidFill>
                  <a:schemeClr val="bg1"/>
                </a:solidFill>
                <a:latin typeface="Radley" panose="020B0604020202020204" charset="0"/>
              </a:rPr>
              <a:t>Detecting Normality: They can help assess whether the data follows a normal distribution, which is crucial for many statistical analyses.</a:t>
            </a:r>
            <a:endParaRPr lang="ar-EG" sz="2800" dirty="0">
              <a:solidFill>
                <a:schemeClr val="bg1"/>
              </a:solidFill>
              <a:latin typeface="Radley" panose="020B0604020202020204" charset="0"/>
            </a:endParaRPr>
          </a:p>
        </p:txBody>
      </p:sp>
    </p:spTree>
    <p:extLst>
      <p:ext uri="{BB962C8B-B14F-4D97-AF65-F5344CB8AC3E}">
        <p14:creationId xmlns:p14="http://schemas.microsoft.com/office/powerpoint/2010/main" val="1817565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8225" y="-5054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a:off x="-4601034" y="-2131276"/>
            <a:ext cx="21170116" cy="6319953"/>
          </a:xfrm>
          <a:custGeom>
            <a:avLst/>
            <a:gdLst/>
            <a:ahLst/>
            <a:cxnLst/>
            <a:rect l="l" t="t" r="r" b="b"/>
            <a:pathLst>
              <a:path w="21170116" h="6319953">
                <a:moveTo>
                  <a:pt x="0" y="0"/>
                </a:moveTo>
                <a:lnTo>
                  <a:pt x="21170115" y="0"/>
                </a:lnTo>
                <a:lnTo>
                  <a:pt x="21170115" y="6319954"/>
                </a:lnTo>
                <a:lnTo>
                  <a:pt x="0" y="63199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756234" y="4610099"/>
            <a:ext cx="10125092" cy="1835467"/>
            <a:chOff x="-1415917" y="-66675"/>
            <a:chExt cx="13500122" cy="2523277"/>
          </a:xfrm>
        </p:grpSpPr>
        <p:sp>
          <p:nvSpPr>
            <p:cNvPr id="8" name="Freeform 8"/>
            <p:cNvSpPr/>
            <p:nvPr/>
          </p:nvSpPr>
          <p:spPr>
            <a:xfrm>
              <a:off x="-1415917" y="1516802"/>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2" y="-66675"/>
              <a:ext cx="12084203" cy="2497939"/>
            </a:xfrm>
            <a:prstGeom prst="rect">
              <a:avLst/>
            </a:prstGeom>
          </p:spPr>
          <p:txBody>
            <a:bodyPr wrap="square" lIns="0" tIns="0" rIns="0" bIns="0" rtlCol="0" anchor="t">
              <a:spAutoFit/>
            </a:bodyPr>
            <a:lstStyle/>
            <a:p>
              <a:pPr algn="l">
                <a:lnSpc>
                  <a:spcPts val="4759"/>
                </a:lnSpc>
              </a:pPr>
              <a:endParaRPr lang="en-US" sz="3399" dirty="0">
                <a:solidFill>
                  <a:srgbClr val="FFFFFF"/>
                </a:solidFill>
                <a:latin typeface="Radley"/>
                <a:ea typeface="Radley"/>
                <a:cs typeface="Radley"/>
                <a:sym typeface="Radley"/>
              </a:endParaRPr>
            </a:p>
            <a:p>
              <a:pPr algn="l">
                <a:lnSpc>
                  <a:spcPts val="4759"/>
                </a:lnSpc>
              </a:pPr>
              <a:endParaRPr lang="en-US" sz="3399" dirty="0">
                <a:solidFill>
                  <a:srgbClr val="FFFFFF"/>
                </a:solidFill>
                <a:latin typeface="Radley"/>
                <a:ea typeface="Radley"/>
                <a:cs typeface="Radley"/>
                <a:sym typeface="Radley"/>
              </a:endParaRPr>
            </a:p>
            <a:p>
              <a:pPr algn="l">
                <a:lnSpc>
                  <a:spcPts val="4759"/>
                </a:lnSpc>
                <a:spcBef>
                  <a:spcPct val="0"/>
                </a:spcBef>
              </a:pPr>
              <a:endParaRPr lang="en-US" sz="3399" dirty="0">
                <a:solidFill>
                  <a:srgbClr val="FFFFFF"/>
                </a:solidFill>
                <a:latin typeface="Radley"/>
                <a:ea typeface="Radley"/>
                <a:cs typeface="Radley"/>
                <a:sym typeface="Radley"/>
              </a:endParaRPr>
            </a:p>
          </p:txBody>
        </p:sp>
      </p:grpSp>
      <p:pic>
        <p:nvPicPr>
          <p:cNvPr id="10" name="Picture 10"/>
          <p:cNvPicPr>
            <a:picLocks noChangeAspect="1"/>
          </p:cNvPicPr>
          <p:nvPr/>
        </p:nvPicPr>
        <p:blipFill>
          <a:blip r:embed="rId8">
            <a:alphaModFix amt="16000"/>
          </a:blip>
          <a:srcRect/>
          <a:stretch>
            <a:fillRect/>
          </a:stretch>
        </p:blipFill>
        <p:spPr>
          <a:xfrm rot="-5400000">
            <a:off x="-4772407" y="674309"/>
            <a:ext cx="15046187" cy="8134972"/>
          </a:xfrm>
          <a:prstGeom prst="rect">
            <a:avLst/>
          </a:prstGeom>
        </p:spPr>
      </p:pic>
      <p:pic>
        <p:nvPicPr>
          <p:cNvPr id="5" name="Picture 4">
            <a:extLst>
              <a:ext uri="{FF2B5EF4-FFF2-40B4-BE49-F238E27FC236}">
                <a16:creationId xmlns:a16="http://schemas.microsoft.com/office/drawing/2014/main" id="{66D30796-35BB-4DFC-B497-FEF535B8D9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49635" y="2931508"/>
            <a:ext cx="13547434" cy="6910529"/>
          </a:xfrm>
          <a:prstGeom prst="rect">
            <a:avLst/>
          </a:prstGeom>
        </p:spPr>
      </p:pic>
      <p:sp>
        <p:nvSpPr>
          <p:cNvPr id="6" name="TextBox 5">
            <a:extLst>
              <a:ext uri="{FF2B5EF4-FFF2-40B4-BE49-F238E27FC236}">
                <a16:creationId xmlns:a16="http://schemas.microsoft.com/office/drawing/2014/main" id="{94B1AC5F-C017-40A1-B0EB-20A525AA4C1B}"/>
              </a:ext>
            </a:extLst>
          </p:cNvPr>
          <p:cNvSpPr txBox="1"/>
          <p:nvPr/>
        </p:nvSpPr>
        <p:spPr>
          <a:xfrm rot="10800000" flipH="1" flipV="1">
            <a:off x="3076576" y="89660"/>
            <a:ext cx="12192000" cy="2246769"/>
          </a:xfrm>
          <a:prstGeom prst="rect">
            <a:avLst/>
          </a:prstGeom>
          <a:noFill/>
        </p:spPr>
        <p:txBody>
          <a:bodyPr wrap="square" rtlCol="1">
            <a:spAutoFit/>
          </a:bodyPr>
          <a:lstStyle/>
          <a:p>
            <a:r>
              <a:rPr lang="en-US" sz="2800" dirty="0">
                <a:solidFill>
                  <a:schemeClr val="bg1"/>
                </a:solidFill>
                <a:latin typeface="Radley" panose="020B0604020202020204" charset="0"/>
              </a:rPr>
              <a:t>Data Distribution Visualization: Box plots provide a visual summary of the data distribution, highlighting the median, quartiles, and potential outliers.</a:t>
            </a:r>
          </a:p>
          <a:p>
            <a:endParaRPr lang="en-US" sz="2800" dirty="0">
              <a:solidFill>
                <a:schemeClr val="bg1"/>
              </a:solidFill>
              <a:latin typeface="Radley" panose="020B0604020202020204" charset="0"/>
            </a:endParaRPr>
          </a:p>
          <a:p>
            <a:r>
              <a:rPr lang="en-US" sz="2800" dirty="0">
                <a:solidFill>
                  <a:schemeClr val="bg1"/>
                </a:solidFill>
                <a:latin typeface="Radley" panose="020B0604020202020204" charset="0"/>
              </a:rPr>
              <a:t>Outlier Detection: They make it easy to identify outliers, which are crucial for understanding the variability of the data.</a:t>
            </a:r>
            <a:endParaRPr lang="ar-EG" sz="2800" dirty="0">
              <a:solidFill>
                <a:schemeClr val="bg1"/>
              </a:solidFill>
              <a:latin typeface="Radley" panose="020B0604020202020204" charset="0"/>
            </a:endParaRPr>
          </a:p>
        </p:txBody>
      </p:sp>
    </p:spTree>
    <p:extLst>
      <p:ext uri="{BB962C8B-B14F-4D97-AF65-F5344CB8AC3E}">
        <p14:creationId xmlns:p14="http://schemas.microsoft.com/office/powerpoint/2010/main" val="2857738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3440" y="-342900"/>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sp>
        <p:nvSpPr>
          <p:cNvPr id="3" name="Freeform 3"/>
          <p:cNvSpPr/>
          <p:nvPr/>
        </p:nvSpPr>
        <p:spPr>
          <a:xfrm rot="-5400000">
            <a:off x="-4601034" y="-2131275"/>
            <a:ext cx="21170116" cy="6319953"/>
          </a:xfrm>
          <a:custGeom>
            <a:avLst/>
            <a:gdLst/>
            <a:ahLst/>
            <a:cxnLst/>
            <a:rect l="l" t="t" r="r" b="b"/>
            <a:pathLst>
              <a:path w="21170116" h="6319953">
                <a:moveTo>
                  <a:pt x="0" y="0"/>
                </a:moveTo>
                <a:lnTo>
                  <a:pt x="21170115" y="0"/>
                </a:lnTo>
                <a:lnTo>
                  <a:pt x="21170115" y="6319954"/>
                </a:lnTo>
                <a:lnTo>
                  <a:pt x="0" y="63199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756234" y="4610099"/>
            <a:ext cx="10125092" cy="1835467"/>
            <a:chOff x="-1415917" y="-66675"/>
            <a:chExt cx="13500122" cy="2523277"/>
          </a:xfrm>
        </p:grpSpPr>
        <p:sp>
          <p:nvSpPr>
            <p:cNvPr id="8" name="Freeform 8"/>
            <p:cNvSpPr/>
            <p:nvPr/>
          </p:nvSpPr>
          <p:spPr>
            <a:xfrm>
              <a:off x="-1415917" y="1516802"/>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2" y="-66675"/>
              <a:ext cx="12084203" cy="1651718"/>
            </a:xfrm>
            <a:prstGeom prst="rect">
              <a:avLst/>
            </a:prstGeom>
          </p:spPr>
          <p:txBody>
            <a:bodyPr wrap="square" lIns="0" tIns="0" rIns="0" bIns="0" rtlCol="0" anchor="t">
              <a:spAutoFit/>
            </a:bodyPr>
            <a:lstStyle/>
            <a:p>
              <a:pPr algn="l">
                <a:lnSpc>
                  <a:spcPts val="4759"/>
                </a:lnSpc>
              </a:pPr>
              <a:endParaRPr lang="en-US" sz="3399" dirty="0">
                <a:solidFill>
                  <a:srgbClr val="FFFFFF"/>
                </a:solidFill>
                <a:latin typeface="Radley"/>
                <a:ea typeface="Radley"/>
                <a:cs typeface="Radley"/>
                <a:sym typeface="Radley"/>
              </a:endParaRPr>
            </a:p>
            <a:p>
              <a:pPr algn="l">
                <a:lnSpc>
                  <a:spcPts val="4759"/>
                </a:lnSpc>
                <a:spcBef>
                  <a:spcPct val="0"/>
                </a:spcBef>
              </a:pPr>
              <a:endParaRPr lang="en-US" sz="3399" dirty="0">
                <a:solidFill>
                  <a:srgbClr val="FFFFFF"/>
                </a:solidFill>
                <a:latin typeface="Radley"/>
                <a:ea typeface="Radley"/>
                <a:cs typeface="Radley"/>
                <a:sym typeface="Radley"/>
              </a:endParaRPr>
            </a:p>
          </p:txBody>
        </p:sp>
      </p:grpSp>
      <p:pic>
        <p:nvPicPr>
          <p:cNvPr id="10" name="Picture 10"/>
          <p:cNvPicPr>
            <a:picLocks noChangeAspect="1"/>
          </p:cNvPicPr>
          <p:nvPr/>
        </p:nvPicPr>
        <p:blipFill>
          <a:blip r:embed="rId8">
            <a:alphaModFix amt="16000"/>
          </a:blip>
          <a:srcRect/>
          <a:stretch>
            <a:fillRect/>
          </a:stretch>
        </p:blipFill>
        <p:spPr>
          <a:xfrm rot="-5400000">
            <a:off x="-4699047" y="674314"/>
            <a:ext cx="15046187" cy="8134972"/>
          </a:xfrm>
          <a:prstGeom prst="rect">
            <a:avLst/>
          </a:prstGeom>
        </p:spPr>
      </p:pic>
      <p:pic>
        <p:nvPicPr>
          <p:cNvPr id="11" name="Picture 10">
            <a:extLst>
              <a:ext uri="{FF2B5EF4-FFF2-40B4-BE49-F238E27FC236}">
                <a16:creationId xmlns:a16="http://schemas.microsoft.com/office/drawing/2014/main" id="{F14F0CD0-B1D4-45FD-A030-511F5F8AFD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09929" y="2761772"/>
            <a:ext cx="13182599" cy="7367588"/>
          </a:xfrm>
          <a:prstGeom prst="rect">
            <a:avLst/>
          </a:prstGeom>
        </p:spPr>
      </p:pic>
      <p:sp>
        <p:nvSpPr>
          <p:cNvPr id="12" name="TextBox 11">
            <a:extLst>
              <a:ext uri="{FF2B5EF4-FFF2-40B4-BE49-F238E27FC236}">
                <a16:creationId xmlns:a16="http://schemas.microsoft.com/office/drawing/2014/main" id="{CD537B8D-786F-4AB6-8D04-72066DBFE189}"/>
              </a:ext>
            </a:extLst>
          </p:cNvPr>
          <p:cNvSpPr txBox="1"/>
          <p:nvPr/>
        </p:nvSpPr>
        <p:spPr>
          <a:xfrm flipH="1">
            <a:off x="1981200" y="75271"/>
            <a:ext cx="14859000" cy="2246769"/>
          </a:xfrm>
          <a:prstGeom prst="rect">
            <a:avLst/>
          </a:prstGeom>
          <a:noFill/>
        </p:spPr>
        <p:txBody>
          <a:bodyPr wrap="square" rtlCol="1">
            <a:spAutoFit/>
          </a:bodyPr>
          <a:lstStyle/>
          <a:p>
            <a:r>
              <a:rPr lang="en-US" sz="2800" dirty="0">
                <a:solidFill>
                  <a:schemeClr val="bg1"/>
                </a:solidFill>
                <a:latin typeface="Radley" panose="020B0604020202020204" charset="0"/>
              </a:rPr>
              <a:t>Data Distribution Visualization: Violin plots provide a comprehensive view of the distribution of the data across different categories, showing the density of the data points at various values.</a:t>
            </a:r>
          </a:p>
          <a:p>
            <a:endParaRPr lang="ar-EG" sz="2800" dirty="0">
              <a:solidFill>
                <a:schemeClr val="bg1"/>
              </a:solidFill>
              <a:latin typeface="Radley" panose="020B0604020202020204" charset="0"/>
            </a:endParaRPr>
          </a:p>
          <a:p>
            <a:r>
              <a:rPr lang="en-US" sz="2800" dirty="0">
                <a:solidFill>
                  <a:schemeClr val="bg1"/>
                </a:solidFill>
                <a:latin typeface="Radley" panose="020B0604020202020204" charset="0"/>
              </a:rPr>
              <a:t>Outlier Identification: Similar to box plots, violin plots can help identify outliers and provide insights into the overall distribution, helping to detect anomalies in the dataset.</a:t>
            </a:r>
            <a:endParaRPr lang="ar-EG" sz="2800" dirty="0">
              <a:solidFill>
                <a:schemeClr val="bg1"/>
              </a:solidFill>
              <a:latin typeface="Radley" panose="020B0604020202020204" charset="0"/>
            </a:endParaRPr>
          </a:p>
        </p:txBody>
      </p:sp>
    </p:spTree>
    <p:extLst>
      <p:ext uri="{BB962C8B-B14F-4D97-AF65-F5344CB8AC3E}">
        <p14:creationId xmlns:p14="http://schemas.microsoft.com/office/powerpoint/2010/main" val="1239711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alphaModFix amt="16000"/>
          </a:blip>
          <a:srcRect/>
          <a:stretch>
            <a:fillRect/>
          </a:stretch>
        </p:blipFill>
        <p:spPr>
          <a:xfrm rot="75323">
            <a:off x="-142306" y="-4696813"/>
            <a:ext cx="18913340" cy="9393626"/>
          </a:xfrm>
          <a:prstGeom prst="rect">
            <a:avLst/>
          </a:prstGeom>
        </p:spPr>
      </p:pic>
      <p:sp>
        <p:nvSpPr>
          <p:cNvPr id="4" name="Freeform 4"/>
          <p:cNvSpPr/>
          <p:nvPr/>
        </p:nvSpPr>
        <p:spPr>
          <a:xfrm>
            <a:off x="-1913146" y="654299"/>
            <a:ext cx="21170116" cy="6319953"/>
          </a:xfrm>
          <a:custGeom>
            <a:avLst/>
            <a:gdLst/>
            <a:ahLst/>
            <a:cxnLst/>
            <a:rect l="l" t="t" r="r" b="b"/>
            <a:pathLst>
              <a:path w="21170116" h="6319953">
                <a:moveTo>
                  <a:pt x="0" y="0"/>
                </a:moveTo>
                <a:lnTo>
                  <a:pt x="21170116" y="0"/>
                </a:lnTo>
                <a:lnTo>
                  <a:pt x="21170116" y="6319953"/>
                </a:lnTo>
                <a:lnTo>
                  <a:pt x="0" y="63199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1028700" y="7485269"/>
            <a:ext cx="4325413" cy="580390"/>
          </a:xfrm>
          <a:prstGeom prst="rect">
            <a:avLst/>
          </a:prstGeom>
        </p:spPr>
        <p:txBody>
          <a:bodyPr lIns="0" tIns="0" rIns="0" bIns="0" rtlCol="0" anchor="t">
            <a:spAutoFit/>
          </a:bodyPr>
          <a:lstStyle/>
          <a:p>
            <a:pPr algn="ctr">
              <a:lnSpc>
                <a:spcPts val="4759"/>
              </a:lnSpc>
              <a:spcBef>
                <a:spcPct val="0"/>
              </a:spcBef>
            </a:pPr>
            <a:endParaRPr/>
          </a:p>
        </p:txBody>
      </p:sp>
      <p:grpSp>
        <p:nvGrpSpPr>
          <p:cNvPr id="6" name="Group 6"/>
          <p:cNvGrpSpPr/>
          <p:nvPr/>
        </p:nvGrpSpPr>
        <p:grpSpPr>
          <a:xfrm>
            <a:off x="5354113" y="4667380"/>
            <a:ext cx="9581087" cy="2924899"/>
            <a:chOff x="-977192" y="0"/>
            <a:chExt cx="11329523" cy="3899867"/>
          </a:xfrm>
        </p:grpSpPr>
        <p:sp>
          <p:nvSpPr>
            <p:cNvPr id="7" name="Freeform 7"/>
            <p:cNvSpPr/>
            <p:nvPr/>
          </p:nvSpPr>
          <p:spPr>
            <a:xfrm>
              <a:off x="2413709" y="0"/>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8"/>
            <p:cNvSpPr txBox="1"/>
            <p:nvPr/>
          </p:nvSpPr>
          <p:spPr>
            <a:xfrm>
              <a:off x="-977192" y="2114762"/>
              <a:ext cx="11329523" cy="1785105"/>
            </a:xfrm>
            <a:prstGeom prst="rect">
              <a:avLst/>
            </a:prstGeom>
          </p:spPr>
          <p:txBody>
            <a:bodyPr wrap="square" lIns="0" tIns="0" rIns="0" bIns="0" rtlCol="0" anchor="t">
              <a:spAutoFit/>
            </a:bodyPr>
            <a:lstStyle/>
            <a:p>
              <a:pPr marL="789941" lvl="2" indent="-263314">
                <a:lnSpc>
                  <a:spcPts val="5280"/>
                </a:lnSpc>
              </a:pPr>
              <a:r>
                <a:rPr lang="en-US" sz="7200" dirty="0">
                  <a:solidFill>
                    <a:srgbClr val="FFFFFF"/>
                  </a:solidFill>
                  <a:latin typeface="Play"/>
                  <a:ea typeface="Play"/>
                  <a:cs typeface="Play"/>
                  <a:sym typeface="Play"/>
                </a:rPr>
                <a:t>Data Modeling</a:t>
              </a:r>
            </a:p>
            <a:p>
              <a:pPr algn="ctr">
                <a:lnSpc>
                  <a:spcPts val="4759"/>
                </a:lnSpc>
                <a:spcBef>
                  <a:spcPct val="0"/>
                </a:spcBef>
              </a:pPr>
              <a:endParaRPr lang="en-US" sz="5400" dirty="0">
                <a:solidFill>
                  <a:srgbClr val="FFFFFF"/>
                </a:solidFill>
                <a:latin typeface="Radley"/>
                <a:ea typeface="Radley"/>
                <a:cs typeface="Radley"/>
                <a:sym typeface="Radley"/>
              </a:endParaRPr>
            </a:p>
          </p:txBody>
        </p:sp>
      </p:grpSp>
    </p:spTree>
    <p:extLst>
      <p:ext uri="{BB962C8B-B14F-4D97-AF65-F5344CB8AC3E}">
        <p14:creationId xmlns:p14="http://schemas.microsoft.com/office/powerpoint/2010/main" val="3245659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alphaModFix amt="16000"/>
          </a:blip>
          <a:srcRect/>
          <a:stretch>
            <a:fillRect/>
          </a:stretch>
        </p:blipFill>
        <p:spPr>
          <a:xfrm rot="-5400000">
            <a:off x="-6564801" y="1212534"/>
            <a:ext cx="16690477" cy="9023984"/>
          </a:xfrm>
          <a:prstGeom prst="rect">
            <a:avLst/>
          </a:prstGeom>
        </p:spPr>
      </p:pic>
      <p:sp>
        <p:nvSpPr>
          <p:cNvPr id="4" name="Freeform 4"/>
          <p:cNvSpPr/>
          <p:nvPr/>
        </p:nvSpPr>
        <p:spPr>
          <a:xfrm rot="-5719819" flipV="1">
            <a:off x="-3606829" y="434822"/>
            <a:ext cx="21170116" cy="6319953"/>
          </a:xfrm>
          <a:custGeom>
            <a:avLst/>
            <a:gdLst/>
            <a:ahLst/>
            <a:cxnLst/>
            <a:rect l="l" t="t" r="r" b="b"/>
            <a:pathLst>
              <a:path w="21170116" h="6319953">
                <a:moveTo>
                  <a:pt x="0" y="6319954"/>
                </a:moveTo>
                <a:lnTo>
                  <a:pt x="21170116" y="6319954"/>
                </a:lnTo>
                <a:lnTo>
                  <a:pt x="21170116" y="0"/>
                </a:lnTo>
                <a:lnTo>
                  <a:pt x="0" y="0"/>
                </a:lnTo>
                <a:lnTo>
                  <a:pt x="0" y="6319954"/>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2848591" y="3594799"/>
            <a:ext cx="9393378" cy="1113790"/>
            <a:chOff x="0" y="0"/>
            <a:chExt cx="12524504" cy="1485053"/>
          </a:xfrm>
        </p:grpSpPr>
        <p:sp>
          <p:nvSpPr>
            <p:cNvPr id="6" name="Freeform 6"/>
            <p:cNvSpPr/>
            <p:nvPr/>
          </p:nvSpPr>
          <p:spPr>
            <a:xfrm>
              <a:off x="0" y="250613"/>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TextBox 7"/>
            <p:cNvSpPr txBox="1"/>
            <p:nvPr/>
          </p:nvSpPr>
          <p:spPr>
            <a:xfrm>
              <a:off x="3657600" y="-66675"/>
              <a:ext cx="8866904" cy="1551728"/>
            </a:xfrm>
            <a:prstGeom prst="rect">
              <a:avLst/>
            </a:prstGeom>
          </p:spPr>
          <p:txBody>
            <a:bodyPr lIns="0" tIns="0" rIns="0" bIns="0" rtlCol="0" anchor="t">
              <a:spAutoFit/>
            </a:bodyPr>
            <a:lstStyle/>
            <a:p>
              <a:pPr algn="l">
                <a:lnSpc>
                  <a:spcPts val="4759"/>
                </a:lnSpc>
              </a:pPr>
              <a:r>
                <a:rPr lang="en-US" sz="3399">
                  <a:solidFill>
                    <a:srgbClr val="FFFFFF"/>
                  </a:solidFill>
                  <a:latin typeface="Radley"/>
                  <a:ea typeface="Radley"/>
                  <a:cs typeface="Radley"/>
                  <a:sym typeface="Radley"/>
                </a:rPr>
                <a:t>Random Forests</a:t>
              </a:r>
            </a:p>
            <a:p>
              <a:pPr algn="l">
                <a:lnSpc>
                  <a:spcPts val="4759"/>
                </a:lnSpc>
                <a:spcBef>
                  <a:spcPct val="0"/>
                </a:spcBef>
              </a:pPr>
              <a:endParaRPr lang="en-US" sz="3399">
                <a:solidFill>
                  <a:srgbClr val="FFFFFF"/>
                </a:solidFill>
                <a:latin typeface="Radley"/>
                <a:ea typeface="Radley"/>
                <a:cs typeface="Radley"/>
                <a:sym typeface="Radley"/>
              </a:endParaRPr>
            </a:p>
          </p:txBody>
        </p:sp>
      </p:grpSp>
      <p:grpSp>
        <p:nvGrpSpPr>
          <p:cNvPr id="8" name="Group 8"/>
          <p:cNvGrpSpPr/>
          <p:nvPr/>
        </p:nvGrpSpPr>
        <p:grpSpPr>
          <a:xfrm>
            <a:off x="1714490" y="2481009"/>
            <a:ext cx="9393378" cy="1113790"/>
            <a:chOff x="0" y="0"/>
            <a:chExt cx="12524504" cy="1485053"/>
          </a:xfrm>
        </p:grpSpPr>
        <p:sp>
          <p:nvSpPr>
            <p:cNvPr id="9" name="Freeform 9"/>
            <p:cNvSpPr/>
            <p:nvPr/>
          </p:nvSpPr>
          <p:spPr>
            <a:xfrm>
              <a:off x="0" y="250613"/>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3657600" y="-66675"/>
              <a:ext cx="8866904" cy="1551728"/>
            </a:xfrm>
            <a:prstGeom prst="rect">
              <a:avLst/>
            </a:prstGeom>
          </p:spPr>
          <p:txBody>
            <a:bodyPr lIns="0" tIns="0" rIns="0" bIns="0" rtlCol="0" anchor="t">
              <a:spAutoFit/>
            </a:bodyPr>
            <a:lstStyle/>
            <a:p>
              <a:pPr algn="l">
                <a:lnSpc>
                  <a:spcPts val="4759"/>
                </a:lnSpc>
              </a:pPr>
              <a:r>
                <a:rPr lang="en-US" sz="3399">
                  <a:solidFill>
                    <a:srgbClr val="FFFFFF"/>
                  </a:solidFill>
                  <a:latin typeface="Radley"/>
                  <a:ea typeface="Radley"/>
                  <a:cs typeface="Radley"/>
                  <a:sym typeface="Radley"/>
                </a:rPr>
                <a:t>LogisticRegression</a:t>
              </a:r>
            </a:p>
            <a:p>
              <a:pPr algn="l">
                <a:lnSpc>
                  <a:spcPts val="4759"/>
                </a:lnSpc>
                <a:spcBef>
                  <a:spcPct val="0"/>
                </a:spcBef>
              </a:pPr>
              <a:endParaRPr lang="en-US" sz="3399">
                <a:solidFill>
                  <a:srgbClr val="FFFFFF"/>
                </a:solidFill>
                <a:latin typeface="Radley"/>
                <a:ea typeface="Radley"/>
                <a:cs typeface="Radley"/>
                <a:sym typeface="Radley"/>
              </a:endParaRPr>
            </a:p>
          </p:txBody>
        </p:sp>
      </p:grpSp>
      <p:grpSp>
        <p:nvGrpSpPr>
          <p:cNvPr id="11" name="Group 11"/>
          <p:cNvGrpSpPr/>
          <p:nvPr/>
        </p:nvGrpSpPr>
        <p:grpSpPr>
          <a:xfrm>
            <a:off x="3790258" y="4586605"/>
            <a:ext cx="9393378" cy="1113790"/>
            <a:chOff x="0" y="0"/>
            <a:chExt cx="12524504" cy="1485053"/>
          </a:xfrm>
        </p:grpSpPr>
        <p:sp>
          <p:nvSpPr>
            <p:cNvPr id="12" name="Freeform 12"/>
            <p:cNvSpPr/>
            <p:nvPr/>
          </p:nvSpPr>
          <p:spPr>
            <a:xfrm>
              <a:off x="0" y="250613"/>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TextBox 13"/>
            <p:cNvSpPr txBox="1"/>
            <p:nvPr/>
          </p:nvSpPr>
          <p:spPr>
            <a:xfrm>
              <a:off x="3657600" y="-66675"/>
              <a:ext cx="8866904" cy="1551728"/>
            </a:xfrm>
            <a:prstGeom prst="rect">
              <a:avLst/>
            </a:prstGeom>
          </p:spPr>
          <p:txBody>
            <a:bodyPr lIns="0" tIns="0" rIns="0" bIns="0" rtlCol="0" anchor="t">
              <a:spAutoFit/>
            </a:bodyPr>
            <a:lstStyle/>
            <a:p>
              <a:pPr algn="l">
                <a:lnSpc>
                  <a:spcPts val="4759"/>
                </a:lnSpc>
              </a:pPr>
              <a:r>
                <a:rPr lang="en-US" sz="3399">
                  <a:solidFill>
                    <a:srgbClr val="FFFFFF"/>
                  </a:solidFill>
                  <a:latin typeface="Radley"/>
                  <a:ea typeface="Radley"/>
                  <a:cs typeface="Radley"/>
                  <a:sym typeface="Radley"/>
                </a:rPr>
                <a:t>Support Vector Machines </a:t>
              </a:r>
            </a:p>
            <a:p>
              <a:pPr algn="l">
                <a:lnSpc>
                  <a:spcPts val="4759"/>
                </a:lnSpc>
                <a:spcBef>
                  <a:spcPct val="0"/>
                </a:spcBef>
              </a:pPr>
              <a:endParaRPr lang="en-US" sz="3399">
                <a:solidFill>
                  <a:srgbClr val="FFFFFF"/>
                </a:solidFill>
                <a:latin typeface="Radley"/>
                <a:ea typeface="Radley"/>
                <a:cs typeface="Radley"/>
                <a:sym typeface="Radley"/>
              </a:endParaRPr>
            </a:p>
          </p:txBody>
        </p:sp>
      </p:grpSp>
      <p:grpSp>
        <p:nvGrpSpPr>
          <p:cNvPr id="14" name="Group 14"/>
          <p:cNvGrpSpPr/>
          <p:nvPr/>
        </p:nvGrpSpPr>
        <p:grpSpPr>
          <a:xfrm>
            <a:off x="702390" y="883679"/>
            <a:ext cx="10405477" cy="3117815"/>
            <a:chOff x="0" y="0"/>
            <a:chExt cx="13873969" cy="4157087"/>
          </a:xfrm>
        </p:grpSpPr>
        <p:sp>
          <p:nvSpPr>
            <p:cNvPr id="15" name="Freeform 15"/>
            <p:cNvSpPr/>
            <p:nvPr/>
          </p:nvSpPr>
          <p:spPr>
            <a:xfrm>
              <a:off x="220133" y="0"/>
              <a:ext cx="10297175" cy="4157087"/>
            </a:xfrm>
            <a:custGeom>
              <a:avLst/>
              <a:gdLst/>
              <a:ahLst/>
              <a:cxnLst/>
              <a:rect l="l" t="t" r="r" b="b"/>
              <a:pathLst>
                <a:path w="10297175" h="4157087">
                  <a:moveTo>
                    <a:pt x="0" y="0"/>
                  </a:moveTo>
                  <a:lnTo>
                    <a:pt x="10297175" y="0"/>
                  </a:lnTo>
                  <a:lnTo>
                    <a:pt x="10297175" y="4157087"/>
                  </a:lnTo>
                  <a:lnTo>
                    <a:pt x="0" y="41570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6" name="TextBox 16"/>
            <p:cNvSpPr txBox="1"/>
            <p:nvPr/>
          </p:nvSpPr>
          <p:spPr>
            <a:xfrm>
              <a:off x="88053" y="-3053"/>
              <a:ext cx="13785916" cy="1266825"/>
            </a:xfrm>
            <a:prstGeom prst="rect">
              <a:avLst/>
            </a:prstGeom>
          </p:spPr>
          <p:txBody>
            <a:bodyPr lIns="0" tIns="0" rIns="0" bIns="0" rtlCol="0" anchor="t">
              <a:spAutoFit/>
            </a:bodyPr>
            <a:lstStyle/>
            <a:p>
              <a:pPr algn="l">
                <a:lnSpc>
                  <a:spcPts val="7439"/>
                </a:lnSpc>
              </a:pPr>
              <a:r>
                <a:rPr lang="en-US" sz="6199" b="1" dirty="0">
                  <a:solidFill>
                    <a:srgbClr val="FFFFFF"/>
                  </a:solidFill>
                  <a:latin typeface="Radley" panose="020B0604020202020204" charset="0"/>
                  <a:ea typeface="Play Bold"/>
                  <a:cs typeface="Play Bold"/>
                  <a:sym typeface="Play Bold"/>
                </a:rPr>
                <a:t>Algorithms :</a:t>
              </a:r>
            </a:p>
          </p:txBody>
        </p:sp>
        <p:sp>
          <p:nvSpPr>
            <p:cNvPr id="17" name="TextBox 17"/>
            <p:cNvSpPr txBox="1"/>
            <p:nvPr/>
          </p:nvSpPr>
          <p:spPr>
            <a:xfrm>
              <a:off x="0" y="2644737"/>
              <a:ext cx="10517308" cy="695960"/>
            </a:xfrm>
            <a:prstGeom prst="rect">
              <a:avLst/>
            </a:prstGeom>
          </p:spPr>
          <p:txBody>
            <a:bodyPr lIns="0" tIns="0" rIns="0" bIns="0" rtlCol="0" anchor="t">
              <a:spAutoFit/>
            </a:bodyPr>
            <a:lstStyle/>
            <a:p>
              <a:pPr marL="789941" lvl="2" indent="-263314" algn="l">
                <a:lnSpc>
                  <a:spcPts val="3120"/>
                </a:lnSpc>
              </a:pPr>
              <a:endParaRPr/>
            </a:p>
          </p:txBody>
        </p:sp>
      </p:grpSp>
      <p:grpSp>
        <p:nvGrpSpPr>
          <p:cNvPr id="18" name="Group 18"/>
          <p:cNvGrpSpPr/>
          <p:nvPr/>
        </p:nvGrpSpPr>
        <p:grpSpPr>
          <a:xfrm>
            <a:off x="4926504" y="5650389"/>
            <a:ext cx="9393378" cy="1201483"/>
            <a:chOff x="0" y="-66675"/>
            <a:chExt cx="12524504" cy="1601977"/>
          </a:xfrm>
        </p:grpSpPr>
        <p:sp>
          <p:nvSpPr>
            <p:cNvPr id="19" name="Freeform 19"/>
            <p:cNvSpPr/>
            <p:nvPr/>
          </p:nvSpPr>
          <p:spPr>
            <a:xfrm>
              <a:off x="0" y="250613"/>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0" name="TextBox 20"/>
            <p:cNvSpPr txBox="1"/>
            <p:nvPr/>
          </p:nvSpPr>
          <p:spPr>
            <a:xfrm>
              <a:off x="3657600" y="-66675"/>
              <a:ext cx="8866904" cy="1601977"/>
            </a:xfrm>
            <a:prstGeom prst="rect">
              <a:avLst/>
            </a:prstGeom>
          </p:spPr>
          <p:txBody>
            <a:bodyPr lIns="0" tIns="0" rIns="0" bIns="0" rtlCol="0" anchor="t">
              <a:spAutoFit/>
            </a:bodyPr>
            <a:lstStyle/>
            <a:p>
              <a:pPr algn="l">
                <a:lnSpc>
                  <a:spcPts val="4759"/>
                </a:lnSpc>
              </a:pPr>
              <a:r>
                <a:rPr lang="en-US" sz="3399" dirty="0" err="1">
                  <a:solidFill>
                    <a:srgbClr val="FFFFFF"/>
                  </a:solidFill>
                  <a:latin typeface="Radley"/>
                  <a:ea typeface="Radley"/>
                  <a:cs typeface="Radley"/>
                  <a:sym typeface="Radley"/>
                </a:rPr>
                <a:t>KNeighborsClassifier</a:t>
              </a:r>
              <a:endParaRPr lang="en-US" sz="3399" dirty="0">
                <a:solidFill>
                  <a:srgbClr val="FFFFFF"/>
                </a:solidFill>
                <a:latin typeface="Radley"/>
                <a:ea typeface="Radley"/>
                <a:cs typeface="Radley"/>
                <a:sym typeface="Radley"/>
              </a:endParaRPr>
            </a:p>
            <a:p>
              <a:pPr algn="l">
                <a:lnSpc>
                  <a:spcPts val="4759"/>
                </a:lnSpc>
                <a:spcBef>
                  <a:spcPct val="0"/>
                </a:spcBef>
              </a:pPr>
              <a:endParaRPr lang="en-US" sz="3399" dirty="0">
                <a:solidFill>
                  <a:srgbClr val="FFFFFF"/>
                </a:solidFill>
                <a:latin typeface="Radley"/>
                <a:ea typeface="Radley"/>
                <a:cs typeface="Radley"/>
                <a:sym typeface="Radley"/>
              </a:endParaRPr>
            </a:p>
          </p:txBody>
        </p:sp>
      </p:grpSp>
      <p:grpSp>
        <p:nvGrpSpPr>
          <p:cNvPr id="21" name="Group 21"/>
          <p:cNvGrpSpPr/>
          <p:nvPr/>
        </p:nvGrpSpPr>
        <p:grpSpPr>
          <a:xfrm>
            <a:off x="5905129" y="6690995"/>
            <a:ext cx="9393378" cy="1113790"/>
            <a:chOff x="0" y="0"/>
            <a:chExt cx="12524504" cy="1485053"/>
          </a:xfrm>
        </p:grpSpPr>
        <p:sp>
          <p:nvSpPr>
            <p:cNvPr id="22" name="Freeform 22"/>
            <p:cNvSpPr/>
            <p:nvPr/>
          </p:nvSpPr>
          <p:spPr>
            <a:xfrm>
              <a:off x="0" y="250613"/>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3" name="TextBox 23"/>
            <p:cNvSpPr txBox="1"/>
            <p:nvPr/>
          </p:nvSpPr>
          <p:spPr>
            <a:xfrm>
              <a:off x="3657600" y="-66675"/>
              <a:ext cx="8866904" cy="1551728"/>
            </a:xfrm>
            <a:prstGeom prst="rect">
              <a:avLst/>
            </a:prstGeom>
          </p:spPr>
          <p:txBody>
            <a:bodyPr lIns="0" tIns="0" rIns="0" bIns="0" rtlCol="0" anchor="t">
              <a:spAutoFit/>
            </a:bodyPr>
            <a:lstStyle/>
            <a:p>
              <a:pPr algn="l">
                <a:lnSpc>
                  <a:spcPts val="4759"/>
                </a:lnSpc>
              </a:pPr>
              <a:r>
                <a:rPr lang="en-US" sz="3399">
                  <a:solidFill>
                    <a:srgbClr val="FFFFFF"/>
                  </a:solidFill>
                  <a:latin typeface="Radley"/>
                  <a:ea typeface="Radley"/>
                  <a:cs typeface="Radley"/>
                  <a:sym typeface="Radley"/>
                </a:rPr>
                <a:t>DecisionTreeClassifier</a:t>
              </a:r>
            </a:p>
            <a:p>
              <a:pPr algn="l">
                <a:lnSpc>
                  <a:spcPts val="4759"/>
                </a:lnSpc>
                <a:spcBef>
                  <a:spcPct val="0"/>
                </a:spcBef>
              </a:pPr>
              <a:endParaRPr lang="en-US" sz="3399">
                <a:solidFill>
                  <a:srgbClr val="FFFFFF"/>
                </a:solidFill>
                <a:latin typeface="Radley"/>
                <a:ea typeface="Radley"/>
                <a:cs typeface="Radley"/>
                <a:sym typeface="Radley"/>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3200" dirty="0">
              <a:solidFill>
                <a:schemeClr val="bg1"/>
              </a:solidFill>
              <a:latin typeface="Radley" panose="020B0604020202020204" charset="0"/>
            </a:endParaRPr>
          </a:p>
        </p:txBody>
      </p:sp>
      <p:sp>
        <p:nvSpPr>
          <p:cNvPr id="3" name="Freeform 3"/>
          <p:cNvSpPr/>
          <p:nvPr/>
        </p:nvSpPr>
        <p:spPr>
          <a:xfrm rot="-5400000">
            <a:off x="1272081" y="-1009549"/>
            <a:ext cx="21170116" cy="6319953"/>
          </a:xfrm>
          <a:custGeom>
            <a:avLst/>
            <a:gdLst/>
            <a:ahLst/>
            <a:cxnLst/>
            <a:rect l="l" t="t" r="r" b="b"/>
            <a:pathLst>
              <a:path w="21170116" h="6319953">
                <a:moveTo>
                  <a:pt x="0" y="0"/>
                </a:moveTo>
                <a:lnTo>
                  <a:pt x="21170116" y="0"/>
                </a:lnTo>
                <a:lnTo>
                  <a:pt x="21170116" y="6319953"/>
                </a:lnTo>
                <a:lnTo>
                  <a:pt x="0" y="63199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4056342" y="1798002"/>
            <a:ext cx="9604636" cy="2544776"/>
            <a:chOff x="-760907" y="250613"/>
            <a:chExt cx="12806182" cy="3393034"/>
          </a:xfrm>
        </p:grpSpPr>
        <p:sp>
          <p:nvSpPr>
            <p:cNvPr id="5" name="Freeform 5"/>
            <p:cNvSpPr/>
            <p:nvPr/>
          </p:nvSpPr>
          <p:spPr>
            <a:xfrm>
              <a:off x="11105475" y="250613"/>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760907" y="2041670"/>
              <a:ext cx="8866904" cy="1601977"/>
            </a:xfrm>
            <a:prstGeom prst="rect">
              <a:avLst/>
            </a:prstGeom>
          </p:spPr>
          <p:txBody>
            <a:bodyPr lIns="0" tIns="0" rIns="0" bIns="0" rtlCol="0" anchor="t">
              <a:spAutoFit/>
            </a:bodyPr>
            <a:lstStyle/>
            <a:p>
              <a:pPr algn="r">
                <a:lnSpc>
                  <a:spcPts val="4759"/>
                </a:lnSpc>
              </a:pPr>
              <a:r>
                <a:rPr lang="en-US" sz="3600" b="1" dirty="0" err="1">
                  <a:solidFill>
                    <a:srgbClr val="FFFFFF"/>
                  </a:solidFill>
                  <a:latin typeface="Radley" panose="020B0604020202020204" charset="0"/>
                  <a:ea typeface="Radley"/>
                  <a:cs typeface="Radley"/>
                  <a:sym typeface="Radley"/>
                </a:rPr>
                <a:t>LogisticRegression</a:t>
              </a:r>
              <a:endParaRPr lang="en-US" sz="3600" b="1" dirty="0">
                <a:solidFill>
                  <a:srgbClr val="FFFFFF"/>
                </a:solidFill>
                <a:latin typeface="Radley" panose="020B0604020202020204" charset="0"/>
                <a:ea typeface="Radley"/>
                <a:cs typeface="Radley"/>
                <a:sym typeface="Radley"/>
              </a:endParaRPr>
            </a:p>
            <a:p>
              <a:pPr algn="r">
                <a:lnSpc>
                  <a:spcPts val="4759"/>
                </a:lnSpc>
                <a:spcBef>
                  <a:spcPct val="0"/>
                </a:spcBef>
              </a:pPr>
              <a:endParaRPr lang="en-US" sz="3399" dirty="0">
                <a:solidFill>
                  <a:srgbClr val="FFFFFF"/>
                </a:solidFill>
                <a:latin typeface="Radley"/>
                <a:ea typeface="Radley"/>
                <a:cs typeface="Radley"/>
                <a:sym typeface="Radley"/>
              </a:endParaRPr>
            </a:p>
          </p:txBody>
        </p:sp>
      </p:grpSp>
      <p:pic>
        <p:nvPicPr>
          <p:cNvPr id="7" name="Picture 7"/>
          <p:cNvPicPr>
            <a:picLocks noChangeAspect="1"/>
          </p:cNvPicPr>
          <p:nvPr/>
        </p:nvPicPr>
        <p:blipFill>
          <a:blip r:embed="rId8">
            <a:alphaModFix amt="16000"/>
          </a:blip>
          <a:srcRect/>
          <a:stretch>
            <a:fillRect/>
          </a:stretch>
        </p:blipFill>
        <p:spPr>
          <a:xfrm rot="5400000">
            <a:off x="8187308" y="275292"/>
            <a:ext cx="15046187" cy="8134972"/>
          </a:xfrm>
          <a:prstGeom prst="rect">
            <a:avLst/>
          </a:prstGeom>
        </p:spPr>
      </p:pic>
      <p:pic>
        <p:nvPicPr>
          <p:cNvPr id="10" name="Picture 9">
            <a:extLst>
              <a:ext uri="{FF2B5EF4-FFF2-40B4-BE49-F238E27FC236}">
                <a16:creationId xmlns:a16="http://schemas.microsoft.com/office/drawing/2014/main" id="{47C5AB51-9269-E2B3-5EC4-0F0D70315759}"/>
              </a:ext>
            </a:extLst>
          </p:cNvPr>
          <p:cNvPicPr>
            <a:picLocks noChangeAspect="1"/>
          </p:cNvPicPr>
          <p:nvPr/>
        </p:nvPicPr>
        <p:blipFill>
          <a:blip r:embed="rId9"/>
          <a:stretch>
            <a:fillRect/>
          </a:stretch>
        </p:blipFill>
        <p:spPr>
          <a:xfrm>
            <a:off x="762000" y="1362683"/>
            <a:ext cx="16611600" cy="1715116"/>
          </a:xfrm>
          <a:prstGeom prst="rect">
            <a:avLst/>
          </a:prstGeom>
        </p:spPr>
      </p:pic>
      <p:sp>
        <p:nvSpPr>
          <p:cNvPr id="14" name="TextBox 13">
            <a:extLst>
              <a:ext uri="{FF2B5EF4-FFF2-40B4-BE49-F238E27FC236}">
                <a16:creationId xmlns:a16="http://schemas.microsoft.com/office/drawing/2014/main" id="{ABCD286F-F6FC-DBB2-2C37-BB3F0C292CCB}"/>
              </a:ext>
            </a:extLst>
          </p:cNvPr>
          <p:cNvSpPr txBox="1"/>
          <p:nvPr/>
        </p:nvSpPr>
        <p:spPr>
          <a:xfrm>
            <a:off x="0" y="0"/>
            <a:ext cx="17830800" cy="1354217"/>
          </a:xfrm>
          <a:prstGeom prst="rect">
            <a:avLst/>
          </a:prstGeom>
          <a:noFill/>
        </p:spPr>
        <p:txBody>
          <a:bodyPr wrap="square" rtlCol="0">
            <a:spAutoFit/>
          </a:bodyPr>
          <a:lstStyle/>
          <a:p>
            <a:r>
              <a:rPr lang="en-US" sz="3200" dirty="0">
                <a:solidFill>
                  <a:schemeClr val="bg1"/>
                </a:solidFill>
                <a:latin typeface="Radley" panose="020B0604020202020204" charset="0"/>
              </a:rPr>
              <a:t>In the  firs we </a:t>
            </a:r>
            <a:r>
              <a:rPr lang="en-US" sz="3200" dirty="0">
                <a:solidFill>
                  <a:schemeClr val="bg1"/>
                </a:solidFill>
              </a:rPr>
              <a:t>split the dataset into training and testing sets using </a:t>
            </a:r>
            <a:r>
              <a:rPr lang="en-US" sz="3200" dirty="0" err="1">
                <a:solidFill>
                  <a:schemeClr val="bg1"/>
                </a:solidFill>
              </a:rPr>
              <a:t>train_test_split</a:t>
            </a:r>
            <a:r>
              <a:rPr lang="en-US" sz="3200" dirty="0">
                <a:solidFill>
                  <a:schemeClr val="bg1"/>
                </a:solidFill>
              </a:rPr>
              <a:t>, and then both the training and testing feature sets are standardized using </a:t>
            </a:r>
            <a:r>
              <a:rPr lang="en-US" sz="3200" dirty="0" err="1">
                <a:solidFill>
                  <a:schemeClr val="bg1"/>
                </a:solidFill>
              </a:rPr>
              <a:t>StandardScaler</a:t>
            </a:r>
            <a:r>
              <a:rPr lang="en-US" sz="3200" dirty="0">
                <a:solidFill>
                  <a:schemeClr val="bg1"/>
                </a:solidFill>
              </a:rPr>
              <a:t> to improve model performance. </a:t>
            </a:r>
            <a:endParaRPr lang="en-US" sz="3200" dirty="0">
              <a:solidFill>
                <a:schemeClr val="bg1"/>
              </a:solidFill>
              <a:latin typeface="Radley" panose="020B0604020202020204" charset="0"/>
            </a:endParaRPr>
          </a:p>
          <a:p>
            <a:endParaRPr lang="en-US" dirty="0"/>
          </a:p>
        </p:txBody>
      </p:sp>
      <p:pic>
        <p:nvPicPr>
          <p:cNvPr id="16" name="Picture 15">
            <a:extLst>
              <a:ext uri="{FF2B5EF4-FFF2-40B4-BE49-F238E27FC236}">
                <a16:creationId xmlns:a16="http://schemas.microsoft.com/office/drawing/2014/main" id="{C56BADFE-F78A-5D2C-50E8-897689AA874A}"/>
              </a:ext>
            </a:extLst>
          </p:cNvPr>
          <p:cNvPicPr>
            <a:picLocks noChangeAspect="1"/>
          </p:cNvPicPr>
          <p:nvPr/>
        </p:nvPicPr>
        <p:blipFill>
          <a:blip r:embed="rId10"/>
          <a:stretch>
            <a:fillRect/>
          </a:stretch>
        </p:blipFill>
        <p:spPr>
          <a:xfrm>
            <a:off x="6995481" y="5323583"/>
            <a:ext cx="11051730" cy="4419309"/>
          </a:xfrm>
          <a:prstGeom prst="rect">
            <a:avLst/>
          </a:prstGeom>
        </p:spPr>
      </p:pic>
      <p:sp>
        <p:nvSpPr>
          <p:cNvPr id="20" name="TextBox 19">
            <a:extLst>
              <a:ext uri="{FF2B5EF4-FFF2-40B4-BE49-F238E27FC236}">
                <a16:creationId xmlns:a16="http://schemas.microsoft.com/office/drawing/2014/main" id="{7D97B1BD-BC1C-B077-1262-C3791C697865}"/>
              </a:ext>
            </a:extLst>
          </p:cNvPr>
          <p:cNvSpPr txBox="1"/>
          <p:nvPr/>
        </p:nvSpPr>
        <p:spPr>
          <a:xfrm>
            <a:off x="-29454" y="3788545"/>
            <a:ext cx="18517193" cy="1384995"/>
          </a:xfrm>
          <a:prstGeom prst="rect">
            <a:avLst/>
          </a:prstGeom>
          <a:noFill/>
        </p:spPr>
        <p:txBody>
          <a:bodyPr wrap="square" rtlCol="0">
            <a:spAutoFit/>
          </a:bodyPr>
          <a:lstStyle/>
          <a:p>
            <a:r>
              <a:rPr lang="en-US" sz="2800" dirty="0">
                <a:solidFill>
                  <a:schemeClr val="bg1"/>
                </a:solidFill>
              </a:rPr>
              <a:t>A Logistic Regression model is trained on the dataset, predictions are made, and model performance is evaluated using a confusion matrix and classification report. The confusion matrix shows correct and incorrect predictions, while the classification report provides precision, recall, and F1-score metrics.</a:t>
            </a:r>
          </a:p>
        </p:txBody>
      </p:sp>
      <p:pic>
        <p:nvPicPr>
          <p:cNvPr id="22" name="Picture 21">
            <a:extLst>
              <a:ext uri="{FF2B5EF4-FFF2-40B4-BE49-F238E27FC236}">
                <a16:creationId xmlns:a16="http://schemas.microsoft.com/office/drawing/2014/main" id="{5ECC0711-A62D-DF9C-5EA4-FA1442BAC288}"/>
              </a:ext>
            </a:extLst>
          </p:cNvPr>
          <p:cNvPicPr>
            <a:picLocks noChangeAspect="1"/>
          </p:cNvPicPr>
          <p:nvPr/>
        </p:nvPicPr>
        <p:blipFill>
          <a:blip r:embed="rId11"/>
          <a:stretch>
            <a:fillRect/>
          </a:stretch>
        </p:blipFill>
        <p:spPr>
          <a:xfrm>
            <a:off x="-29454" y="9198785"/>
            <a:ext cx="6675468" cy="10882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flipV="1">
            <a:off x="1965367" y="-2381149"/>
            <a:ext cx="21170116" cy="6319953"/>
          </a:xfrm>
          <a:custGeom>
            <a:avLst/>
            <a:gdLst/>
            <a:ahLst/>
            <a:cxnLst/>
            <a:rect l="l" t="t" r="r" b="b"/>
            <a:pathLst>
              <a:path w="21170116" h="6319953">
                <a:moveTo>
                  <a:pt x="0" y="6319953"/>
                </a:moveTo>
                <a:lnTo>
                  <a:pt x="21170116" y="6319953"/>
                </a:lnTo>
                <a:lnTo>
                  <a:pt x="21170116" y="0"/>
                </a:lnTo>
                <a:lnTo>
                  <a:pt x="0" y="0"/>
                </a:lnTo>
                <a:lnTo>
                  <a:pt x="0" y="631995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609600" y="83087"/>
            <a:ext cx="6650178" cy="1391480"/>
            <a:chOff x="-3505107" y="-2278341"/>
            <a:chExt cx="8866904" cy="1855306"/>
          </a:xfrm>
        </p:grpSpPr>
        <p:sp>
          <p:nvSpPr>
            <p:cNvPr id="5" name="Freeform 5"/>
            <p:cNvSpPr/>
            <p:nvPr/>
          </p:nvSpPr>
          <p:spPr>
            <a:xfrm>
              <a:off x="3468365" y="-1362835"/>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3505107" y="-2278341"/>
              <a:ext cx="8866904" cy="1601977"/>
            </a:xfrm>
            <a:prstGeom prst="rect">
              <a:avLst/>
            </a:prstGeom>
          </p:spPr>
          <p:txBody>
            <a:bodyPr lIns="0" tIns="0" rIns="0" bIns="0" rtlCol="0" anchor="t">
              <a:spAutoFit/>
            </a:bodyPr>
            <a:lstStyle/>
            <a:p>
              <a:pPr algn="r">
                <a:lnSpc>
                  <a:spcPts val="4759"/>
                </a:lnSpc>
              </a:pPr>
              <a:r>
                <a:rPr lang="en-US" sz="3399" b="1" dirty="0" err="1">
                  <a:solidFill>
                    <a:srgbClr val="FFFFFF"/>
                  </a:solidFill>
                  <a:latin typeface="Radley"/>
                  <a:ea typeface="Radley"/>
                  <a:cs typeface="Radley"/>
                  <a:sym typeface="Radley"/>
                </a:rPr>
                <a:t>KNeighborsClassifier</a:t>
              </a:r>
              <a:endParaRPr lang="en-US" sz="3399" b="1" dirty="0">
                <a:solidFill>
                  <a:srgbClr val="FFFFFF"/>
                </a:solidFill>
                <a:latin typeface="Radley"/>
                <a:ea typeface="Radley"/>
                <a:cs typeface="Radley"/>
                <a:sym typeface="Radley"/>
              </a:endParaRPr>
            </a:p>
            <a:p>
              <a:pPr algn="r">
                <a:lnSpc>
                  <a:spcPts val="4759"/>
                </a:lnSpc>
                <a:spcBef>
                  <a:spcPct val="0"/>
                </a:spcBef>
              </a:pPr>
              <a:endParaRPr lang="en-US" sz="3399" dirty="0">
                <a:solidFill>
                  <a:srgbClr val="FFFFFF"/>
                </a:solidFill>
                <a:latin typeface="Radley"/>
                <a:ea typeface="Radley"/>
                <a:cs typeface="Radley"/>
                <a:sym typeface="Radley"/>
              </a:endParaRPr>
            </a:p>
          </p:txBody>
        </p:sp>
      </p:grpSp>
      <p:pic>
        <p:nvPicPr>
          <p:cNvPr id="7" name="Picture 7"/>
          <p:cNvPicPr>
            <a:picLocks noChangeAspect="1"/>
          </p:cNvPicPr>
          <p:nvPr/>
        </p:nvPicPr>
        <p:blipFill>
          <a:blip r:embed="rId8">
            <a:alphaModFix amt="16000"/>
          </a:blip>
          <a:srcRect/>
          <a:stretch>
            <a:fillRect/>
          </a:stretch>
        </p:blipFill>
        <p:spPr>
          <a:xfrm rot="5400000">
            <a:off x="8187308" y="892817"/>
            <a:ext cx="15046187" cy="8134972"/>
          </a:xfrm>
          <a:prstGeom prst="rect">
            <a:avLst/>
          </a:prstGeom>
        </p:spPr>
      </p:pic>
      <p:pic>
        <p:nvPicPr>
          <p:cNvPr id="14" name="Picture 13">
            <a:extLst>
              <a:ext uri="{FF2B5EF4-FFF2-40B4-BE49-F238E27FC236}">
                <a16:creationId xmlns:a16="http://schemas.microsoft.com/office/drawing/2014/main" id="{A794E93A-1097-C7F7-224E-661A870029C0}"/>
              </a:ext>
            </a:extLst>
          </p:cNvPr>
          <p:cNvPicPr>
            <a:picLocks noChangeAspect="1"/>
          </p:cNvPicPr>
          <p:nvPr/>
        </p:nvPicPr>
        <p:blipFill>
          <a:blip r:embed="rId9"/>
          <a:stretch>
            <a:fillRect/>
          </a:stretch>
        </p:blipFill>
        <p:spPr>
          <a:xfrm>
            <a:off x="275356" y="4133076"/>
            <a:ext cx="7411484" cy="6106377"/>
          </a:xfrm>
          <a:prstGeom prst="rect">
            <a:avLst/>
          </a:prstGeom>
        </p:spPr>
      </p:pic>
      <p:pic>
        <p:nvPicPr>
          <p:cNvPr id="16" name="Picture 15">
            <a:extLst>
              <a:ext uri="{FF2B5EF4-FFF2-40B4-BE49-F238E27FC236}">
                <a16:creationId xmlns:a16="http://schemas.microsoft.com/office/drawing/2014/main" id="{9ED42781-730C-D13F-4467-8DB00CD93A7F}"/>
              </a:ext>
            </a:extLst>
          </p:cNvPr>
          <p:cNvPicPr>
            <a:picLocks noChangeAspect="1"/>
          </p:cNvPicPr>
          <p:nvPr/>
        </p:nvPicPr>
        <p:blipFill>
          <a:blip r:embed="rId10"/>
          <a:stretch>
            <a:fillRect/>
          </a:stretch>
        </p:blipFill>
        <p:spPr>
          <a:xfrm>
            <a:off x="372300" y="2532349"/>
            <a:ext cx="7287642" cy="1428949"/>
          </a:xfrm>
          <a:prstGeom prst="rect">
            <a:avLst/>
          </a:prstGeom>
        </p:spPr>
      </p:pic>
      <p:sp>
        <p:nvSpPr>
          <p:cNvPr id="17" name="TextBox 16">
            <a:extLst>
              <a:ext uri="{FF2B5EF4-FFF2-40B4-BE49-F238E27FC236}">
                <a16:creationId xmlns:a16="http://schemas.microsoft.com/office/drawing/2014/main" id="{65FE128C-C99A-934B-BE3B-32F9470E4A28}"/>
              </a:ext>
            </a:extLst>
          </p:cNvPr>
          <p:cNvSpPr txBox="1"/>
          <p:nvPr/>
        </p:nvSpPr>
        <p:spPr>
          <a:xfrm>
            <a:off x="8761968" y="3619500"/>
            <a:ext cx="9267882" cy="3539430"/>
          </a:xfrm>
          <a:prstGeom prst="rect">
            <a:avLst/>
          </a:prstGeom>
          <a:noFill/>
        </p:spPr>
        <p:txBody>
          <a:bodyPr wrap="square" rtlCol="0">
            <a:spAutoFit/>
          </a:bodyPr>
          <a:lstStyle/>
          <a:p>
            <a:r>
              <a:rPr lang="en-US" sz="3200" dirty="0">
                <a:solidFill>
                  <a:schemeClr val="bg1"/>
                </a:solidFill>
              </a:rPr>
              <a:t>A K-Nearest Neighbors (KNN) classifier is trained on the training data and evaluated on the test data. The performance is measured using the confusion matrix and classification metrics such as precision, recall, and F1-score. The KNN model achieves an accuracy of </a:t>
            </a:r>
            <a:r>
              <a:rPr lang="en-US" sz="3200" b="1" dirty="0">
                <a:solidFill>
                  <a:schemeClr val="bg1"/>
                </a:solidFill>
              </a:rPr>
              <a:t>97.1%</a:t>
            </a:r>
            <a:r>
              <a:rPr lang="en-US" sz="3200" dirty="0">
                <a:solidFill>
                  <a:schemeClr val="bg1"/>
                </a:solidFill>
              </a:rPr>
              <a:t> on the test set, with high precision and recall across both classes.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alphaModFix amt="16000"/>
          </a:blip>
          <a:srcRect/>
          <a:stretch>
            <a:fillRect/>
          </a:stretch>
        </p:blipFill>
        <p:spPr>
          <a:xfrm rot="10387063">
            <a:off x="49438" y="5332606"/>
            <a:ext cx="18913340" cy="9393626"/>
          </a:xfrm>
          <a:prstGeom prst="rect">
            <a:avLst/>
          </a:prstGeom>
        </p:spPr>
      </p:pic>
      <p:sp>
        <p:nvSpPr>
          <p:cNvPr id="4" name="Freeform 4"/>
          <p:cNvSpPr/>
          <p:nvPr/>
        </p:nvSpPr>
        <p:spPr>
          <a:xfrm rot="-10800000">
            <a:off x="-1441058" y="3709465"/>
            <a:ext cx="21170116" cy="6319953"/>
          </a:xfrm>
          <a:custGeom>
            <a:avLst/>
            <a:gdLst/>
            <a:ahLst/>
            <a:cxnLst/>
            <a:rect l="l" t="t" r="r" b="b"/>
            <a:pathLst>
              <a:path w="21170116" h="6319953">
                <a:moveTo>
                  <a:pt x="0" y="0"/>
                </a:moveTo>
                <a:lnTo>
                  <a:pt x="21170116" y="0"/>
                </a:lnTo>
                <a:lnTo>
                  <a:pt x="21170116" y="6319953"/>
                </a:lnTo>
                <a:lnTo>
                  <a:pt x="0" y="63199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12573000" y="-178199"/>
            <a:ext cx="5030263" cy="1325787"/>
            <a:chOff x="-582157" y="-2820172"/>
            <a:chExt cx="6707017" cy="1767717"/>
          </a:xfrm>
        </p:grpSpPr>
        <p:sp>
          <p:nvSpPr>
            <p:cNvPr id="6" name="Freeform 6"/>
            <p:cNvSpPr/>
            <p:nvPr/>
          </p:nvSpPr>
          <p:spPr>
            <a:xfrm>
              <a:off x="-582157" y="-1992255"/>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TextBox 7"/>
            <p:cNvSpPr txBox="1"/>
            <p:nvPr/>
          </p:nvSpPr>
          <p:spPr>
            <a:xfrm>
              <a:off x="357643" y="-2820172"/>
              <a:ext cx="5767217" cy="1601978"/>
            </a:xfrm>
            <a:prstGeom prst="rect">
              <a:avLst/>
            </a:prstGeom>
          </p:spPr>
          <p:txBody>
            <a:bodyPr lIns="0" tIns="0" rIns="0" bIns="0" rtlCol="0" anchor="t">
              <a:spAutoFit/>
            </a:bodyPr>
            <a:lstStyle/>
            <a:p>
              <a:pPr algn="ctr">
                <a:lnSpc>
                  <a:spcPts val="4759"/>
                </a:lnSpc>
              </a:pPr>
              <a:r>
                <a:rPr lang="en-US" sz="3399" b="1" dirty="0" err="1">
                  <a:solidFill>
                    <a:srgbClr val="FFFFFF"/>
                  </a:solidFill>
                  <a:latin typeface="Radley"/>
                  <a:ea typeface="Radley"/>
                  <a:cs typeface="Radley"/>
                  <a:sym typeface="Radley"/>
                </a:rPr>
                <a:t>DecisionTreeClassifier</a:t>
              </a:r>
              <a:endParaRPr lang="en-US" sz="3399" b="1" dirty="0">
                <a:solidFill>
                  <a:srgbClr val="FFFFFF"/>
                </a:solidFill>
                <a:latin typeface="Radley"/>
                <a:ea typeface="Radley"/>
                <a:cs typeface="Radley"/>
                <a:sym typeface="Radley"/>
              </a:endParaRPr>
            </a:p>
            <a:p>
              <a:pPr algn="ctr">
                <a:lnSpc>
                  <a:spcPts val="4759"/>
                </a:lnSpc>
                <a:spcBef>
                  <a:spcPct val="0"/>
                </a:spcBef>
              </a:pPr>
              <a:endParaRPr lang="en-US" sz="3399" dirty="0">
                <a:solidFill>
                  <a:srgbClr val="FFFFFF"/>
                </a:solidFill>
                <a:latin typeface="Radley"/>
                <a:ea typeface="Radley"/>
                <a:cs typeface="Radley"/>
                <a:sym typeface="Radley"/>
              </a:endParaRPr>
            </a:p>
          </p:txBody>
        </p:sp>
      </p:grpSp>
      <p:pic>
        <p:nvPicPr>
          <p:cNvPr id="10" name="Picture 9">
            <a:extLst>
              <a:ext uri="{FF2B5EF4-FFF2-40B4-BE49-F238E27FC236}">
                <a16:creationId xmlns:a16="http://schemas.microsoft.com/office/drawing/2014/main" id="{835D29FB-6212-8125-626F-C7793175DF40}"/>
              </a:ext>
            </a:extLst>
          </p:cNvPr>
          <p:cNvPicPr>
            <a:picLocks noChangeAspect="1"/>
          </p:cNvPicPr>
          <p:nvPr/>
        </p:nvPicPr>
        <p:blipFill>
          <a:blip r:embed="rId9"/>
          <a:stretch>
            <a:fillRect/>
          </a:stretch>
        </p:blipFill>
        <p:spPr>
          <a:xfrm>
            <a:off x="8305800" y="1371600"/>
            <a:ext cx="10739314" cy="8915400"/>
          </a:xfrm>
          <a:prstGeom prst="rect">
            <a:avLst/>
          </a:prstGeom>
        </p:spPr>
      </p:pic>
      <p:sp>
        <p:nvSpPr>
          <p:cNvPr id="11" name="TextBox 10">
            <a:extLst>
              <a:ext uri="{FF2B5EF4-FFF2-40B4-BE49-F238E27FC236}">
                <a16:creationId xmlns:a16="http://schemas.microsoft.com/office/drawing/2014/main" id="{24CEC040-F70C-A638-ADFB-FA43AAE5612B}"/>
              </a:ext>
            </a:extLst>
          </p:cNvPr>
          <p:cNvSpPr txBox="1"/>
          <p:nvPr/>
        </p:nvSpPr>
        <p:spPr>
          <a:xfrm>
            <a:off x="-502060" y="1240148"/>
            <a:ext cx="8807859" cy="6555641"/>
          </a:xfrm>
          <a:prstGeom prst="rect">
            <a:avLst/>
          </a:prstGeom>
          <a:noFill/>
        </p:spPr>
        <p:txBody>
          <a:bodyPr wrap="square" rtlCol="0">
            <a:spAutoFit/>
          </a:bodyPr>
          <a:lstStyle/>
          <a:p>
            <a:r>
              <a:rPr lang="en-US" sz="2800" dirty="0">
                <a:solidFill>
                  <a:schemeClr val="bg1"/>
                </a:solidFill>
              </a:rPr>
              <a:t>The code performs hyperparameter tuning for a Decision Tree classifier using </a:t>
            </a:r>
            <a:r>
              <a:rPr lang="en-US" sz="2800" dirty="0" err="1">
                <a:solidFill>
                  <a:schemeClr val="bg1"/>
                </a:solidFill>
              </a:rPr>
              <a:t>GridSearchCV</a:t>
            </a:r>
            <a:r>
              <a:rPr lang="en-US" sz="2800" dirty="0">
                <a:solidFill>
                  <a:schemeClr val="bg1"/>
                </a:solidFill>
              </a:rPr>
              <a:t> . The search is conducted over a wide range of parameters such as the splitting criterion, maximum depth, minimum samples per leaf, and the type of splitter. The grid search evaluates </a:t>
            </a:r>
            <a:r>
              <a:rPr lang="en-US" sz="2800" b="1" dirty="0">
                <a:solidFill>
                  <a:schemeClr val="bg1"/>
                </a:solidFill>
              </a:rPr>
              <a:t>43,200 different model configurations</a:t>
            </a:r>
            <a:r>
              <a:rPr lang="en-US" sz="2800" dirty="0">
                <a:solidFill>
                  <a:schemeClr val="bg1"/>
                </a:solidFill>
              </a:rPr>
              <a:t> across 5-fold cross-validation. The best model parameters found are:</a:t>
            </a:r>
          </a:p>
          <a:p>
            <a:pPr>
              <a:buFont typeface="Arial" panose="020B0604020202020204" pitchFamily="34" charset="0"/>
              <a:buChar char="•"/>
            </a:pPr>
            <a:r>
              <a:rPr lang="en-US" sz="2800" b="1" dirty="0">
                <a:solidFill>
                  <a:schemeClr val="bg1"/>
                </a:solidFill>
              </a:rPr>
              <a:t>Criterion</a:t>
            </a:r>
            <a:r>
              <a:rPr lang="en-US" sz="2800" dirty="0">
                <a:solidFill>
                  <a:schemeClr val="bg1"/>
                </a:solidFill>
              </a:rPr>
              <a:t>: 'entropy'</a:t>
            </a:r>
          </a:p>
          <a:p>
            <a:pPr>
              <a:buFont typeface="Arial" panose="020B0604020202020204" pitchFamily="34" charset="0"/>
              <a:buChar char="•"/>
            </a:pPr>
            <a:r>
              <a:rPr lang="en-US" sz="2800" b="1" dirty="0">
                <a:solidFill>
                  <a:schemeClr val="bg1"/>
                </a:solidFill>
              </a:rPr>
              <a:t>Max depth</a:t>
            </a:r>
            <a:r>
              <a:rPr lang="en-US" sz="2800" dirty="0">
                <a:solidFill>
                  <a:schemeClr val="bg1"/>
                </a:solidFill>
              </a:rPr>
              <a:t>: 25</a:t>
            </a:r>
          </a:p>
          <a:p>
            <a:pPr>
              <a:buFont typeface="Arial" panose="020B0604020202020204" pitchFamily="34" charset="0"/>
              <a:buChar char="•"/>
            </a:pPr>
            <a:r>
              <a:rPr lang="en-US" sz="2800" b="1" dirty="0">
                <a:solidFill>
                  <a:schemeClr val="bg1"/>
                </a:solidFill>
              </a:rPr>
              <a:t>Min samples per leaf</a:t>
            </a:r>
            <a:r>
              <a:rPr lang="en-US" sz="2800" dirty="0">
                <a:solidFill>
                  <a:schemeClr val="bg1"/>
                </a:solidFill>
              </a:rPr>
              <a:t>: 6</a:t>
            </a:r>
          </a:p>
          <a:p>
            <a:pPr>
              <a:buFont typeface="Arial" panose="020B0604020202020204" pitchFamily="34" charset="0"/>
              <a:buChar char="•"/>
            </a:pPr>
            <a:r>
              <a:rPr lang="en-US" sz="2800" b="1" dirty="0">
                <a:solidFill>
                  <a:schemeClr val="bg1"/>
                </a:solidFill>
              </a:rPr>
              <a:t>Min samples per split</a:t>
            </a:r>
            <a:r>
              <a:rPr lang="en-US" sz="2800" dirty="0">
                <a:solidFill>
                  <a:schemeClr val="bg1"/>
                </a:solidFill>
              </a:rPr>
              <a:t>: 6</a:t>
            </a:r>
          </a:p>
          <a:p>
            <a:pPr>
              <a:buFont typeface="Arial" panose="020B0604020202020204" pitchFamily="34" charset="0"/>
              <a:buChar char="•"/>
            </a:pPr>
            <a:r>
              <a:rPr lang="en-US" sz="2800" b="1" dirty="0">
                <a:solidFill>
                  <a:schemeClr val="bg1"/>
                </a:solidFill>
              </a:rPr>
              <a:t>Splitter</a:t>
            </a:r>
            <a:r>
              <a:rPr lang="en-US" sz="2800" dirty="0">
                <a:solidFill>
                  <a:schemeClr val="bg1"/>
                </a:solidFill>
              </a:rPr>
              <a:t>: 'random'</a:t>
            </a:r>
          </a:p>
          <a:p>
            <a:r>
              <a:rPr lang="en-US" sz="2800" dirty="0">
                <a:solidFill>
                  <a:schemeClr val="bg1"/>
                </a:solidFill>
              </a:rPr>
              <a:t>The best cross-validation score achieved with these parameters is </a:t>
            </a:r>
            <a:r>
              <a:rPr lang="en-US" sz="2800" b="1" dirty="0">
                <a:solidFill>
                  <a:schemeClr val="bg1"/>
                </a:solidFill>
              </a:rPr>
              <a:t>95.98%</a:t>
            </a:r>
            <a:r>
              <a:rPr lang="en-US" sz="2800" dirty="0">
                <a:solidFill>
                  <a:schemeClr val="bg1"/>
                </a:solidFill>
              </a:rPr>
              <a:t>.</a:t>
            </a:r>
          </a:p>
          <a:p>
            <a:endParaRPr lang="en-US" sz="28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a:off x="-4601034" y="-2131276"/>
            <a:ext cx="21170116" cy="6319953"/>
          </a:xfrm>
          <a:custGeom>
            <a:avLst/>
            <a:gdLst/>
            <a:ahLst/>
            <a:cxnLst/>
            <a:rect l="l" t="t" r="r" b="b"/>
            <a:pathLst>
              <a:path w="21170116" h="6319953">
                <a:moveTo>
                  <a:pt x="0" y="0"/>
                </a:moveTo>
                <a:lnTo>
                  <a:pt x="21170115" y="0"/>
                </a:lnTo>
                <a:lnTo>
                  <a:pt x="21170115" y="6319954"/>
                </a:lnTo>
                <a:lnTo>
                  <a:pt x="0" y="63199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921646" y="1658603"/>
            <a:ext cx="9647742" cy="1431064"/>
          </a:xfrm>
          <a:prstGeom prst="rect">
            <a:avLst/>
          </a:prstGeom>
        </p:spPr>
        <p:txBody>
          <a:bodyPr lIns="0" tIns="0" rIns="0" bIns="0" rtlCol="0" anchor="t">
            <a:spAutoFit/>
          </a:bodyPr>
          <a:lstStyle/>
          <a:p>
            <a:pPr algn="l">
              <a:lnSpc>
                <a:spcPts val="11779"/>
              </a:lnSpc>
              <a:spcBef>
                <a:spcPct val="0"/>
              </a:spcBef>
            </a:pPr>
            <a:r>
              <a:rPr lang="en-US" sz="8414" dirty="0">
                <a:solidFill>
                  <a:srgbClr val="FFFFFF"/>
                </a:solidFill>
                <a:latin typeface="Radley"/>
                <a:ea typeface="Radley"/>
                <a:cs typeface="Radley"/>
                <a:sym typeface="Radley"/>
              </a:rPr>
              <a:t>INTRODUCTION</a:t>
            </a:r>
          </a:p>
        </p:txBody>
      </p:sp>
      <p:pic>
        <p:nvPicPr>
          <p:cNvPr id="5" name="Picture 5"/>
          <p:cNvPicPr>
            <a:picLocks noChangeAspect="1"/>
          </p:cNvPicPr>
          <p:nvPr/>
        </p:nvPicPr>
        <p:blipFill>
          <a:blip r:embed="rId6">
            <a:alphaModFix amt="16000"/>
          </a:blip>
          <a:srcRect/>
          <a:stretch>
            <a:fillRect/>
          </a:stretch>
        </p:blipFill>
        <p:spPr>
          <a:xfrm rot="-5400000">
            <a:off x="-4772407" y="607479"/>
            <a:ext cx="15046187" cy="8134972"/>
          </a:xfrm>
          <a:prstGeom prst="rect">
            <a:avLst/>
          </a:prstGeom>
        </p:spPr>
      </p:pic>
      <p:sp>
        <p:nvSpPr>
          <p:cNvPr id="6" name="TextBox 5">
            <a:extLst>
              <a:ext uri="{FF2B5EF4-FFF2-40B4-BE49-F238E27FC236}">
                <a16:creationId xmlns:a16="http://schemas.microsoft.com/office/drawing/2014/main" id="{1A17429A-231C-42EC-B38B-6EC0F69AF08B}"/>
              </a:ext>
            </a:extLst>
          </p:cNvPr>
          <p:cNvSpPr txBox="1"/>
          <p:nvPr/>
        </p:nvSpPr>
        <p:spPr>
          <a:xfrm flipH="1">
            <a:off x="7011982" y="4442734"/>
            <a:ext cx="11734800" cy="5509200"/>
          </a:xfrm>
          <a:prstGeom prst="rect">
            <a:avLst/>
          </a:prstGeom>
          <a:noFill/>
        </p:spPr>
        <p:txBody>
          <a:bodyPr wrap="square" rtlCol="1">
            <a:spAutoFit/>
          </a:bodyPr>
          <a:lstStyle/>
          <a:p>
            <a:r>
              <a:rPr lang="en-US" sz="3200" dirty="0">
                <a:solidFill>
                  <a:schemeClr val="bg1"/>
                </a:solidFill>
                <a:latin typeface="Radley" panose="020B0604020202020204" charset="0"/>
              </a:rPr>
              <a:t>A form of cancer where cells grow uncontrollably in breast tissues.</a:t>
            </a:r>
          </a:p>
          <a:p>
            <a:r>
              <a:rPr lang="en-US" sz="3200" dirty="0">
                <a:solidFill>
                  <a:schemeClr val="bg1"/>
                </a:solidFill>
                <a:latin typeface="Radley" panose="020B0604020202020204" charset="0"/>
              </a:rPr>
              <a:t>Early detection greatly increases survival chances.</a:t>
            </a:r>
          </a:p>
          <a:p>
            <a:r>
              <a:rPr lang="en-US" sz="3200" dirty="0">
                <a:solidFill>
                  <a:schemeClr val="bg1"/>
                </a:solidFill>
                <a:latin typeface="Radley" panose="020B0604020202020204" charset="0"/>
              </a:rPr>
              <a:t>The Problem:</a:t>
            </a:r>
          </a:p>
          <a:p>
            <a:endParaRPr lang="en-US" sz="3200" dirty="0">
              <a:solidFill>
                <a:schemeClr val="bg1"/>
              </a:solidFill>
              <a:latin typeface="Radley" panose="020B0604020202020204" charset="0"/>
            </a:endParaRPr>
          </a:p>
          <a:p>
            <a:r>
              <a:rPr lang="en-US" sz="3200" dirty="0">
                <a:solidFill>
                  <a:schemeClr val="bg1"/>
                </a:solidFill>
                <a:latin typeface="Radley" panose="020B0604020202020204" charset="0"/>
              </a:rPr>
              <a:t>Diagnosing cancer traditionally requires time-consuming lab work and is prone to human error.</a:t>
            </a:r>
          </a:p>
          <a:p>
            <a:r>
              <a:rPr lang="en-US" sz="3200" dirty="0">
                <a:solidFill>
                  <a:schemeClr val="bg1"/>
                </a:solidFill>
                <a:latin typeface="Radley" panose="020B0604020202020204" charset="0"/>
              </a:rPr>
              <a:t>Solution Offered:</a:t>
            </a:r>
          </a:p>
          <a:p>
            <a:endParaRPr lang="en-US" sz="3200" dirty="0">
              <a:solidFill>
                <a:schemeClr val="bg1"/>
              </a:solidFill>
              <a:latin typeface="Radley" panose="020B0604020202020204" charset="0"/>
            </a:endParaRPr>
          </a:p>
          <a:p>
            <a:r>
              <a:rPr lang="en-US" sz="3200" dirty="0">
                <a:solidFill>
                  <a:schemeClr val="bg1"/>
                </a:solidFill>
                <a:latin typeface="Radley" panose="020B0604020202020204" charset="0"/>
              </a:rPr>
              <a:t>Use machine learning algorithms to predict if a tumor is benign or malignant based on data patterns.</a:t>
            </a:r>
            <a:endParaRPr lang="ar-EG" sz="3200" dirty="0">
              <a:solidFill>
                <a:schemeClr val="bg1"/>
              </a:solidFill>
              <a:latin typeface="Radley" panose="020B0604020202020204" charset="0"/>
            </a:endParaRPr>
          </a:p>
        </p:txBody>
      </p:sp>
      <p:grpSp>
        <p:nvGrpSpPr>
          <p:cNvPr id="7" name="Group 6">
            <a:extLst>
              <a:ext uri="{FF2B5EF4-FFF2-40B4-BE49-F238E27FC236}">
                <a16:creationId xmlns:a16="http://schemas.microsoft.com/office/drawing/2014/main" id="{67A635F7-F979-4A36-90AB-B975F404AE06}"/>
              </a:ext>
            </a:extLst>
          </p:cNvPr>
          <p:cNvGrpSpPr/>
          <p:nvPr/>
        </p:nvGrpSpPr>
        <p:grpSpPr>
          <a:xfrm>
            <a:off x="-3613714" y="2620400"/>
            <a:ext cx="6437761" cy="6007997"/>
            <a:chOff x="0" y="0"/>
            <a:chExt cx="14670947" cy="14649684"/>
          </a:xfrm>
        </p:grpSpPr>
        <p:sp>
          <p:nvSpPr>
            <p:cNvPr id="8" name="Freeform 7">
              <a:extLst>
                <a:ext uri="{FF2B5EF4-FFF2-40B4-BE49-F238E27FC236}">
                  <a16:creationId xmlns:a16="http://schemas.microsoft.com/office/drawing/2014/main" id="{CC830DC6-02D6-4918-86C8-1C24EAEC73E3}"/>
                </a:ext>
              </a:extLst>
            </p:cNvPr>
            <p:cNvSpPr/>
            <p:nvPr/>
          </p:nvSpPr>
          <p:spPr>
            <a:xfrm>
              <a:off x="0" y="0"/>
              <a:ext cx="14670912" cy="14649704"/>
            </a:xfrm>
            <a:custGeom>
              <a:avLst/>
              <a:gdLst/>
              <a:ahLst/>
              <a:cxnLst/>
              <a:rect l="l" t="t" r="r" b="b"/>
              <a:pathLst>
                <a:path w="14670912" h="14649704">
                  <a:moveTo>
                    <a:pt x="0" y="0"/>
                  </a:moveTo>
                  <a:lnTo>
                    <a:pt x="14670912" y="0"/>
                  </a:lnTo>
                  <a:lnTo>
                    <a:pt x="14670912" y="14649704"/>
                  </a:lnTo>
                  <a:lnTo>
                    <a:pt x="0" y="14649704"/>
                  </a:lnTo>
                  <a:lnTo>
                    <a:pt x="0" y="0"/>
                  </a:lnTo>
                  <a:close/>
                </a:path>
              </a:pathLst>
            </a:custGeom>
            <a:blipFill>
              <a:blip r:embed="rId7"/>
              <a:stretch>
                <a:fillRect/>
              </a:stretch>
            </a:blipFill>
          </p:spPr>
          <p:txBody>
            <a:bodyPr/>
            <a:lstStyle/>
            <a:p>
              <a:endParaRPr lang="en-US"/>
            </a:p>
          </p:txBody>
        </p:sp>
      </p:grpSp>
      <p:sp>
        <p:nvSpPr>
          <p:cNvPr id="9" name="TextBox 8">
            <a:extLst>
              <a:ext uri="{FF2B5EF4-FFF2-40B4-BE49-F238E27FC236}">
                <a16:creationId xmlns:a16="http://schemas.microsoft.com/office/drawing/2014/main" id="{48ECE89D-850F-4606-9E62-9AF275DA8634}"/>
              </a:ext>
            </a:extLst>
          </p:cNvPr>
          <p:cNvSpPr txBox="1"/>
          <p:nvPr/>
        </p:nvSpPr>
        <p:spPr>
          <a:xfrm flipH="1">
            <a:off x="6160202" y="3307980"/>
            <a:ext cx="7772400" cy="769441"/>
          </a:xfrm>
          <a:prstGeom prst="rect">
            <a:avLst/>
          </a:prstGeom>
          <a:noFill/>
        </p:spPr>
        <p:txBody>
          <a:bodyPr wrap="square" rtlCol="1">
            <a:spAutoFit/>
          </a:bodyPr>
          <a:lstStyle/>
          <a:p>
            <a:r>
              <a:rPr lang="en-US" sz="4400" dirty="0">
                <a:solidFill>
                  <a:schemeClr val="bg1"/>
                </a:solidFill>
                <a:latin typeface="Radley" panose="020B0604020202020204" charset="0"/>
              </a:rPr>
              <a:t>What is Breast Cancer?</a:t>
            </a:r>
            <a:endParaRPr lang="ar-EG" sz="4400" dirty="0">
              <a:solidFill>
                <a:schemeClr val="bg1"/>
              </a:solidFill>
              <a:latin typeface="Radley" panose="020B060402020202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C16BB-B1DA-B6EB-8F18-5D4DD6703A5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0105806-9702-15D5-EEBE-60D4ECE7D7B3}"/>
              </a:ext>
            </a:extLst>
          </p:cNvPr>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a:extLst>
              <a:ext uri="{FF2B5EF4-FFF2-40B4-BE49-F238E27FC236}">
                <a16:creationId xmlns:a16="http://schemas.microsoft.com/office/drawing/2014/main" id="{53C83F48-15FE-48F6-BC23-D11E092851F5}"/>
              </a:ext>
            </a:extLst>
          </p:cNvPr>
          <p:cNvPicPr>
            <a:picLocks noChangeAspect="1"/>
          </p:cNvPicPr>
          <p:nvPr/>
        </p:nvPicPr>
        <p:blipFill>
          <a:blip r:embed="rId4">
            <a:alphaModFix amt="16000"/>
          </a:blip>
          <a:srcRect/>
          <a:stretch>
            <a:fillRect/>
          </a:stretch>
        </p:blipFill>
        <p:spPr>
          <a:xfrm rot="10387063">
            <a:off x="49438" y="5332606"/>
            <a:ext cx="18913340" cy="9393626"/>
          </a:xfrm>
          <a:prstGeom prst="rect">
            <a:avLst/>
          </a:prstGeom>
        </p:spPr>
      </p:pic>
      <p:sp>
        <p:nvSpPr>
          <p:cNvPr id="4" name="Freeform 4">
            <a:extLst>
              <a:ext uri="{FF2B5EF4-FFF2-40B4-BE49-F238E27FC236}">
                <a16:creationId xmlns:a16="http://schemas.microsoft.com/office/drawing/2014/main" id="{BD5864F9-2E21-07A5-4D49-98ADF96DFD9F}"/>
              </a:ext>
            </a:extLst>
          </p:cNvPr>
          <p:cNvSpPr/>
          <p:nvPr/>
        </p:nvSpPr>
        <p:spPr>
          <a:xfrm rot="-10800000">
            <a:off x="-1441058" y="3709465"/>
            <a:ext cx="21170116" cy="6319953"/>
          </a:xfrm>
          <a:custGeom>
            <a:avLst/>
            <a:gdLst/>
            <a:ahLst/>
            <a:cxnLst/>
            <a:rect l="l" t="t" r="r" b="b"/>
            <a:pathLst>
              <a:path w="21170116" h="6319953">
                <a:moveTo>
                  <a:pt x="0" y="0"/>
                </a:moveTo>
                <a:lnTo>
                  <a:pt x="21170116" y="0"/>
                </a:lnTo>
                <a:lnTo>
                  <a:pt x="21170116" y="6319953"/>
                </a:lnTo>
                <a:lnTo>
                  <a:pt x="0" y="63199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242CC5E9-7FF5-7339-191D-FC42ADE143C3}"/>
              </a:ext>
            </a:extLst>
          </p:cNvPr>
          <p:cNvGrpSpPr/>
          <p:nvPr/>
        </p:nvGrpSpPr>
        <p:grpSpPr>
          <a:xfrm>
            <a:off x="12301397" y="-220501"/>
            <a:ext cx="5301866" cy="1243785"/>
            <a:chOff x="-944294" y="-2876575"/>
            <a:chExt cx="7069154" cy="1658381"/>
          </a:xfrm>
        </p:grpSpPr>
        <p:sp>
          <p:nvSpPr>
            <p:cNvPr id="6" name="Freeform 6">
              <a:extLst>
                <a:ext uri="{FF2B5EF4-FFF2-40B4-BE49-F238E27FC236}">
                  <a16:creationId xmlns:a16="http://schemas.microsoft.com/office/drawing/2014/main" id="{2165E77E-56E7-3DD8-C1AF-58F06FBFC775}"/>
                </a:ext>
              </a:extLst>
            </p:cNvPr>
            <p:cNvSpPr/>
            <p:nvPr/>
          </p:nvSpPr>
          <p:spPr>
            <a:xfrm>
              <a:off x="-944294" y="-2876575"/>
              <a:ext cx="939800" cy="939801"/>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B8D65CBA-C4C5-C3CA-E6E0-C175567763FF}"/>
                </a:ext>
              </a:extLst>
            </p:cNvPr>
            <p:cNvSpPr txBox="1"/>
            <p:nvPr/>
          </p:nvSpPr>
          <p:spPr>
            <a:xfrm>
              <a:off x="357643" y="-2820172"/>
              <a:ext cx="5767217" cy="1601978"/>
            </a:xfrm>
            <a:prstGeom prst="rect">
              <a:avLst/>
            </a:prstGeom>
          </p:spPr>
          <p:txBody>
            <a:bodyPr lIns="0" tIns="0" rIns="0" bIns="0" rtlCol="0" anchor="t">
              <a:spAutoFit/>
            </a:bodyPr>
            <a:lstStyle/>
            <a:p>
              <a:pPr algn="ctr">
                <a:lnSpc>
                  <a:spcPts val="4759"/>
                </a:lnSpc>
              </a:pPr>
              <a:r>
                <a:rPr lang="en-US" sz="3399" b="1" dirty="0" err="1">
                  <a:solidFill>
                    <a:srgbClr val="FFFFFF"/>
                  </a:solidFill>
                  <a:latin typeface="Radley"/>
                  <a:ea typeface="Radley"/>
                  <a:cs typeface="Radley"/>
                  <a:sym typeface="Radley"/>
                </a:rPr>
                <a:t>DecisionTreeClassifier</a:t>
              </a:r>
              <a:endParaRPr lang="en-US" sz="3399" b="1" dirty="0">
                <a:solidFill>
                  <a:srgbClr val="FFFFFF"/>
                </a:solidFill>
                <a:latin typeface="Radley"/>
                <a:ea typeface="Radley"/>
                <a:cs typeface="Radley"/>
                <a:sym typeface="Radley"/>
              </a:endParaRPr>
            </a:p>
            <a:p>
              <a:pPr algn="ctr">
                <a:lnSpc>
                  <a:spcPts val="4759"/>
                </a:lnSpc>
                <a:spcBef>
                  <a:spcPct val="0"/>
                </a:spcBef>
              </a:pPr>
              <a:endParaRPr lang="en-US" sz="3399" dirty="0">
                <a:solidFill>
                  <a:srgbClr val="FFFFFF"/>
                </a:solidFill>
                <a:latin typeface="Radley"/>
                <a:ea typeface="Radley"/>
                <a:cs typeface="Radley"/>
                <a:sym typeface="Radley"/>
              </a:endParaRPr>
            </a:p>
          </p:txBody>
        </p:sp>
      </p:grpSp>
      <p:pic>
        <p:nvPicPr>
          <p:cNvPr id="9" name="Picture 8">
            <a:extLst>
              <a:ext uri="{FF2B5EF4-FFF2-40B4-BE49-F238E27FC236}">
                <a16:creationId xmlns:a16="http://schemas.microsoft.com/office/drawing/2014/main" id="{508BEE01-5581-E3F8-0F78-72F1E2959E76}"/>
              </a:ext>
            </a:extLst>
          </p:cNvPr>
          <p:cNvPicPr>
            <a:picLocks noChangeAspect="1"/>
          </p:cNvPicPr>
          <p:nvPr/>
        </p:nvPicPr>
        <p:blipFill>
          <a:blip r:embed="rId9"/>
          <a:stretch>
            <a:fillRect/>
          </a:stretch>
        </p:blipFill>
        <p:spPr>
          <a:xfrm>
            <a:off x="2247900" y="921667"/>
            <a:ext cx="13792200" cy="8765210"/>
          </a:xfrm>
          <a:prstGeom prst="rect">
            <a:avLst/>
          </a:prstGeom>
        </p:spPr>
      </p:pic>
    </p:spTree>
    <p:extLst>
      <p:ext uri="{BB962C8B-B14F-4D97-AF65-F5344CB8AC3E}">
        <p14:creationId xmlns:p14="http://schemas.microsoft.com/office/powerpoint/2010/main" val="1495191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alphaModFix amt="16000"/>
          </a:blip>
          <a:srcRect/>
          <a:stretch>
            <a:fillRect/>
          </a:stretch>
        </p:blipFill>
        <p:spPr>
          <a:xfrm>
            <a:off x="-625340" y="-3668113"/>
            <a:ext cx="18913340" cy="9393626"/>
          </a:xfrm>
          <a:prstGeom prst="rect">
            <a:avLst/>
          </a:prstGeom>
        </p:spPr>
      </p:pic>
      <p:sp>
        <p:nvSpPr>
          <p:cNvPr id="4" name="Freeform 4"/>
          <p:cNvSpPr/>
          <p:nvPr/>
        </p:nvSpPr>
        <p:spPr>
          <a:xfrm rot="-10800000" flipH="1" flipV="1">
            <a:off x="-1441058" y="701616"/>
            <a:ext cx="21170116" cy="6319953"/>
          </a:xfrm>
          <a:custGeom>
            <a:avLst/>
            <a:gdLst/>
            <a:ahLst/>
            <a:cxnLst/>
            <a:rect l="l" t="t" r="r" b="b"/>
            <a:pathLst>
              <a:path w="21170116" h="6319953">
                <a:moveTo>
                  <a:pt x="21170116" y="6319953"/>
                </a:moveTo>
                <a:lnTo>
                  <a:pt x="0" y="6319953"/>
                </a:lnTo>
                <a:lnTo>
                  <a:pt x="0" y="0"/>
                </a:lnTo>
                <a:lnTo>
                  <a:pt x="21170116" y="0"/>
                </a:lnTo>
                <a:lnTo>
                  <a:pt x="21170116" y="6319953"/>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896943" y="-20444"/>
            <a:ext cx="4325413" cy="2172065"/>
            <a:chOff x="0" y="0"/>
            <a:chExt cx="5767217" cy="2896088"/>
          </a:xfrm>
        </p:grpSpPr>
        <p:sp>
          <p:nvSpPr>
            <p:cNvPr id="6" name="Freeform 6"/>
            <p:cNvSpPr/>
            <p:nvPr/>
          </p:nvSpPr>
          <p:spPr>
            <a:xfrm>
              <a:off x="2413709" y="0"/>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TextBox 7"/>
            <p:cNvSpPr txBox="1"/>
            <p:nvPr/>
          </p:nvSpPr>
          <p:spPr>
            <a:xfrm>
              <a:off x="0" y="2114762"/>
              <a:ext cx="5767217" cy="781326"/>
            </a:xfrm>
            <a:prstGeom prst="rect">
              <a:avLst/>
            </a:prstGeom>
          </p:spPr>
          <p:txBody>
            <a:bodyPr lIns="0" tIns="0" rIns="0" bIns="0" rtlCol="0" anchor="t">
              <a:spAutoFit/>
            </a:bodyPr>
            <a:lstStyle/>
            <a:p>
              <a:pPr algn="ctr">
                <a:lnSpc>
                  <a:spcPts val="4759"/>
                </a:lnSpc>
                <a:spcBef>
                  <a:spcPct val="0"/>
                </a:spcBef>
              </a:pPr>
              <a:r>
                <a:rPr lang="en-US" sz="3400" b="1" dirty="0">
                  <a:solidFill>
                    <a:srgbClr val="FFFFFF"/>
                  </a:solidFill>
                  <a:latin typeface="Radley"/>
                  <a:ea typeface="Radley"/>
                  <a:cs typeface="Radley"/>
                  <a:sym typeface="Radley"/>
                </a:rPr>
                <a:t>SVM </a:t>
              </a:r>
            </a:p>
          </p:txBody>
        </p:sp>
      </p:grpSp>
      <p:pic>
        <p:nvPicPr>
          <p:cNvPr id="10" name="Picture 9">
            <a:extLst>
              <a:ext uri="{FF2B5EF4-FFF2-40B4-BE49-F238E27FC236}">
                <a16:creationId xmlns:a16="http://schemas.microsoft.com/office/drawing/2014/main" id="{CEE89251-7C4C-F79B-FF5B-00E35CD864D4}"/>
              </a:ext>
            </a:extLst>
          </p:cNvPr>
          <p:cNvPicPr>
            <a:picLocks noChangeAspect="1"/>
          </p:cNvPicPr>
          <p:nvPr/>
        </p:nvPicPr>
        <p:blipFill>
          <a:blip r:embed="rId9"/>
          <a:stretch>
            <a:fillRect/>
          </a:stretch>
        </p:blipFill>
        <p:spPr>
          <a:xfrm>
            <a:off x="1905000" y="6540526"/>
            <a:ext cx="15280232" cy="2724530"/>
          </a:xfrm>
          <a:prstGeom prst="rect">
            <a:avLst/>
          </a:prstGeom>
        </p:spPr>
      </p:pic>
      <p:sp>
        <p:nvSpPr>
          <p:cNvPr id="14" name="TextBox 13">
            <a:extLst>
              <a:ext uri="{FF2B5EF4-FFF2-40B4-BE49-F238E27FC236}">
                <a16:creationId xmlns:a16="http://schemas.microsoft.com/office/drawing/2014/main" id="{DEF33979-21CB-42E9-97AC-62FF318B3535}"/>
              </a:ext>
            </a:extLst>
          </p:cNvPr>
          <p:cNvSpPr txBox="1"/>
          <p:nvPr/>
        </p:nvSpPr>
        <p:spPr>
          <a:xfrm>
            <a:off x="457200" y="3798199"/>
            <a:ext cx="17754600" cy="1569660"/>
          </a:xfrm>
          <a:prstGeom prst="rect">
            <a:avLst/>
          </a:prstGeom>
          <a:noFill/>
        </p:spPr>
        <p:txBody>
          <a:bodyPr wrap="square" rtlCol="0">
            <a:spAutoFit/>
          </a:bodyPr>
          <a:lstStyle/>
          <a:p>
            <a:r>
              <a:rPr lang="en-US" sz="3200" dirty="0">
                <a:solidFill>
                  <a:schemeClr val="bg1"/>
                </a:solidFill>
              </a:rPr>
              <a:t>A Support Vector Machine (SVM) model with an RBF kernel is trained on the dataset. The model is evaluated on the test set, and the accuracy is calculated using </a:t>
            </a:r>
            <a:r>
              <a:rPr lang="en-US" sz="3200" dirty="0" err="1">
                <a:solidFill>
                  <a:schemeClr val="bg1"/>
                </a:solidFill>
              </a:rPr>
              <a:t>accuracy_score</a:t>
            </a:r>
            <a:r>
              <a:rPr lang="en-US" sz="3200" dirty="0">
                <a:solidFill>
                  <a:schemeClr val="bg1"/>
                </a:solidFill>
              </a:rPr>
              <a:t>, The SVM model achieves an accuracy of </a:t>
            </a:r>
            <a:r>
              <a:rPr lang="en-US" sz="3200" b="1" dirty="0">
                <a:solidFill>
                  <a:schemeClr val="bg1"/>
                </a:solidFill>
              </a:rPr>
              <a:t>98.25%</a:t>
            </a:r>
            <a:r>
              <a:rPr lang="en-US" sz="3200" dirty="0">
                <a:solidFill>
                  <a:schemeClr val="bg1"/>
                </a:solidFill>
              </a:rPr>
              <a:t> on the test data.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alphaModFix amt="16000"/>
          </a:blip>
          <a:srcRect/>
          <a:stretch>
            <a:fillRect/>
          </a:stretch>
        </p:blipFill>
        <p:spPr>
          <a:xfrm rot="75323">
            <a:off x="-127968" y="-4696813"/>
            <a:ext cx="18913340" cy="9393626"/>
          </a:xfrm>
          <a:prstGeom prst="rect">
            <a:avLst/>
          </a:prstGeom>
        </p:spPr>
      </p:pic>
      <p:sp>
        <p:nvSpPr>
          <p:cNvPr id="4" name="Freeform 4"/>
          <p:cNvSpPr/>
          <p:nvPr/>
        </p:nvSpPr>
        <p:spPr>
          <a:xfrm rot="-10800000" flipV="1">
            <a:off x="-541546" y="908627"/>
            <a:ext cx="21170116" cy="6319953"/>
          </a:xfrm>
          <a:custGeom>
            <a:avLst/>
            <a:gdLst/>
            <a:ahLst/>
            <a:cxnLst/>
            <a:rect l="l" t="t" r="r" b="b"/>
            <a:pathLst>
              <a:path w="21170116" h="6319953">
                <a:moveTo>
                  <a:pt x="0" y="6319953"/>
                </a:moveTo>
                <a:lnTo>
                  <a:pt x="21170116" y="6319953"/>
                </a:lnTo>
                <a:lnTo>
                  <a:pt x="21170116" y="0"/>
                </a:lnTo>
                <a:lnTo>
                  <a:pt x="0" y="0"/>
                </a:lnTo>
                <a:lnTo>
                  <a:pt x="0" y="6319953"/>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6403829" y="321614"/>
            <a:ext cx="4325413" cy="2149792"/>
            <a:chOff x="0" y="0"/>
            <a:chExt cx="5767217" cy="2866390"/>
          </a:xfrm>
        </p:grpSpPr>
        <p:sp>
          <p:nvSpPr>
            <p:cNvPr id="6" name="Freeform 6"/>
            <p:cNvSpPr/>
            <p:nvPr/>
          </p:nvSpPr>
          <p:spPr>
            <a:xfrm>
              <a:off x="2413709" y="0"/>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TextBox 7"/>
            <p:cNvSpPr txBox="1"/>
            <p:nvPr/>
          </p:nvSpPr>
          <p:spPr>
            <a:xfrm>
              <a:off x="0" y="2114762"/>
              <a:ext cx="5767217" cy="751628"/>
            </a:xfrm>
            <a:prstGeom prst="rect">
              <a:avLst/>
            </a:prstGeom>
          </p:spPr>
          <p:txBody>
            <a:bodyPr lIns="0" tIns="0" rIns="0" bIns="0" rtlCol="0" anchor="t">
              <a:spAutoFit/>
            </a:bodyPr>
            <a:lstStyle/>
            <a:p>
              <a:pPr algn="ctr">
                <a:lnSpc>
                  <a:spcPts val="4759"/>
                </a:lnSpc>
                <a:spcBef>
                  <a:spcPct val="0"/>
                </a:spcBef>
              </a:pPr>
              <a:endParaRPr/>
            </a:p>
          </p:txBody>
        </p:sp>
      </p:grpSp>
      <p:sp>
        <p:nvSpPr>
          <p:cNvPr id="9" name="TextBox 9"/>
          <p:cNvSpPr txBox="1"/>
          <p:nvPr/>
        </p:nvSpPr>
        <p:spPr>
          <a:xfrm>
            <a:off x="2078416" y="527489"/>
            <a:ext cx="4325413" cy="580390"/>
          </a:xfrm>
          <a:prstGeom prst="rect">
            <a:avLst/>
          </a:prstGeom>
        </p:spPr>
        <p:txBody>
          <a:bodyPr lIns="0" tIns="0" rIns="0" bIns="0" rtlCol="0" anchor="t">
            <a:spAutoFit/>
          </a:bodyPr>
          <a:lstStyle/>
          <a:p>
            <a:pPr algn="ctr">
              <a:lnSpc>
                <a:spcPts val="4759"/>
              </a:lnSpc>
              <a:spcBef>
                <a:spcPct val="0"/>
              </a:spcBef>
            </a:pPr>
            <a:r>
              <a:rPr lang="en-US" sz="3399" b="1" dirty="0">
                <a:solidFill>
                  <a:schemeClr val="bg1"/>
                </a:solidFill>
                <a:latin typeface="Radley"/>
                <a:ea typeface="Radley"/>
                <a:cs typeface="Radley"/>
                <a:sym typeface="Radley"/>
              </a:rPr>
              <a:t>Random Forests</a:t>
            </a:r>
          </a:p>
        </p:txBody>
      </p:sp>
      <p:pic>
        <p:nvPicPr>
          <p:cNvPr id="11" name="Picture 10">
            <a:extLst>
              <a:ext uri="{FF2B5EF4-FFF2-40B4-BE49-F238E27FC236}">
                <a16:creationId xmlns:a16="http://schemas.microsoft.com/office/drawing/2014/main" id="{C4618BC3-15C8-B0CC-A5B1-B34F0006B3D7}"/>
              </a:ext>
            </a:extLst>
          </p:cNvPr>
          <p:cNvPicPr>
            <a:picLocks noChangeAspect="1"/>
          </p:cNvPicPr>
          <p:nvPr/>
        </p:nvPicPr>
        <p:blipFill>
          <a:blip r:embed="rId9"/>
          <a:stretch>
            <a:fillRect/>
          </a:stretch>
        </p:blipFill>
        <p:spPr>
          <a:xfrm>
            <a:off x="2209800" y="4548767"/>
            <a:ext cx="15280232" cy="3715268"/>
          </a:xfrm>
          <a:prstGeom prst="rect">
            <a:avLst/>
          </a:prstGeom>
        </p:spPr>
      </p:pic>
      <p:sp>
        <p:nvSpPr>
          <p:cNvPr id="12" name="TextBox 11">
            <a:extLst>
              <a:ext uri="{FF2B5EF4-FFF2-40B4-BE49-F238E27FC236}">
                <a16:creationId xmlns:a16="http://schemas.microsoft.com/office/drawing/2014/main" id="{CBB87FFC-6860-D136-C5B3-B2C5F93B7718}"/>
              </a:ext>
            </a:extLst>
          </p:cNvPr>
          <p:cNvSpPr txBox="1"/>
          <p:nvPr/>
        </p:nvSpPr>
        <p:spPr>
          <a:xfrm>
            <a:off x="773637" y="1773252"/>
            <a:ext cx="17816173" cy="2062103"/>
          </a:xfrm>
          <a:prstGeom prst="rect">
            <a:avLst/>
          </a:prstGeom>
          <a:noFill/>
        </p:spPr>
        <p:txBody>
          <a:bodyPr wrap="square" rtlCol="0">
            <a:spAutoFit/>
          </a:bodyPr>
          <a:lstStyle/>
          <a:p>
            <a:r>
              <a:rPr lang="en-US" sz="3200" dirty="0">
                <a:solidFill>
                  <a:schemeClr val="bg1"/>
                </a:solidFill>
              </a:rPr>
              <a:t>We implemented a Random Forest classifier with 300 estimators. After training the model, predictions are made on the test set, and performance is evaluated using a confusion matrix and classification report. The confusion matrix visualizes true and false predictions, while the classification report provides precision, recall, and F1-score metrics.</a:t>
            </a:r>
          </a:p>
        </p:txBody>
      </p:sp>
      <p:pic>
        <p:nvPicPr>
          <p:cNvPr id="14" name="Picture 13">
            <a:extLst>
              <a:ext uri="{FF2B5EF4-FFF2-40B4-BE49-F238E27FC236}">
                <a16:creationId xmlns:a16="http://schemas.microsoft.com/office/drawing/2014/main" id="{0F8BDD7F-9296-9065-D22F-66AB6A2E6038}"/>
              </a:ext>
            </a:extLst>
          </p:cNvPr>
          <p:cNvPicPr>
            <a:picLocks noChangeAspect="1"/>
          </p:cNvPicPr>
          <p:nvPr/>
        </p:nvPicPr>
        <p:blipFill>
          <a:blip r:embed="rId10"/>
          <a:stretch>
            <a:fillRect/>
          </a:stretch>
        </p:blipFill>
        <p:spPr>
          <a:xfrm>
            <a:off x="1066800" y="8736592"/>
            <a:ext cx="9662442" cy="154285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flipH="1">
            <a:off x="-4814636" y="1145323"/>
            <a:ext cx="21170116" cy="6319953"/>
          </a:xfrm>
          <a:custGeom>
            <a:avLst/>
            <a:gdLst/>
            <a:ahLst/>
            <a:cxnLst/>
            <a:rect l="l" t="t" r="r" b="b"/>
            <a:pathLst>
              <a:path w="21170116" h="6319953">
                <a:moveTo>
                  <a:pt x="21170116" y="0"/>
                </a:moveTo>
                <a:lnTo>
                  <a:pt x="0" y="0"/>
                </a:lnTo>
                <a:lnTo>
                  <a:pt x="0" y="6319954"/>
                </a:lnTo>
                <a:lnTo>
                  <a:pt x="21170116" y="6319954"/>
                </a:lnTo>
                <a:lnTo>
                  <a:pt x="2117011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7865922" y="1751727"/>
            <a:ext cx="9376056" cy="1201483"/>
            <a:chOff x="0" y="-55351"/>
            <a:chExt cx="12501408" cy="1601977"/>
          </a:xfrm>
        </p:grpSpPr>
        <p:sp>
          <p:nvSpPr>
            <p:cNvPr id="5" name="Freeform 5"/>
            <p:cNvSpPr/>
            <p:nvPr/>
          </p:nvSpPr>
          <p:spPr>
            <a:xfrm>
              <a:off x="0" y="250613"/>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3634504" y="-55351"/>
              <a:ext cx="8866904" cy="1601977"/>
            </a:xfrm>
            <a:prstGeom prst="rect">
              <a:avLst/>
            </a:prstGeom>
          </p:spPr>
          <p:txBody>
            <a:bodyPr lIns="0" tIns="0" rIns="0" bIns="0" rtlCol="0" anchor="t">
              <a:spAutoFit/>
            </a:bodyPr>
            <a:lstStyle/>
            <a:p>
              <a:pPr algn="l">
                <a:lnSpc>
                  <a:spcPts val="4759"/>
                </a:lnSpc>
              </a:pPr>
              <a:r>
                <a:rPr lang="en-US" sz="3399" b="1" dirty="0">
                  <a:solidFill>
                    <a:srgbClr val="FFFFFF"/>
                  </a:solidFill>
                  <a:latin typeface="Radley"/>
                  <a:ea typeface="Radley"/>
                  <a:cs typeface="Radley"/>
                  <a:sym typeface="Radley"/>
                </a:rPr>
                <a:t>Final Results</a:t>
              </a:r>
            </a:p>
            <a:p>
              <a:pPr algn="l">
                <a:lnSpc>
                  <a:spcPts val="4759"/>
                </a:lnSpc>
                <a:spcBef>
                  <a:spcPct val="0"/>
                </a:spcBef>
              </a:pPr>
              <a:endParaRPr lang="en-US" sz="3399" dirty="0">
                <a:solidFill>
                  <a:srgbClr val="FFFFFF"/>
                </a:solidFill>
                <a:latin typeface="Radley"/>
                <a:ea typeface="Radley"/>
                <a:cs typeface="Radley"/>
                <a:sym typeface="Radley"/>
              </a:endParaRPr>
            </a:p>
          </p:txBody>
        </p:sp>
      </p:grpSp>
      <p:pic>
        <p:nvPicPr>
          <p:cNvPr id="7" name="Picture 7"/>
          <p:cNvPicPr>
            <a:picLocks noChangeAspect="1"/>
          </p:cNvPicPr>
          <p:nvPr/>
        </p:nvPicPr>
        <p:blipFill>
          <a:blip r:embed="rId8">
            <a:alphaModFix amt="16000"/>
          </a:blip>
          <a:srcRect/>
          <a:stretch>
            <a:fillRect/>
          </a:stretch>
        </p:blipFill>
        <p:spPr>
          <a:xfrm rot="-5400000">
            <a:off x="-4239007" y="723589"/>
            <a:ext cx="15046187" cy="8134972"/>
          </a:xfrm>
          <a:prstGeom prst="rect">
            <a:avLst/>
          </a:prstGeom>
        </p:spPr>
      </p:pic>
      <p:pic>
        <p:nvPicPr>
          <p:cNvPr id="10" name="Picture 9">
            <a:extLst>
              <a:ext uri="{FF2B5EF4-FFF2-40B4-BE49-F238E27FC236}">
                <a16:creationId xmlns:a16="http://schemas.microsoft.com/office/drawing/2014/main" id="{C3F2D178-991F-B8B7-A8B9-F5F67BCA86D7}"/>
              </a:ext>
            </a:extLst>
          </p:cNvPr>
          <p:cNvPicPr>
            <a:picLocks noChangeAspect="1"/>
          </p:cNvPicPr>
          <p:nvPr/>
        </p:nvPicPr>
        <p:blipFill>
          <a:blip r:embed="rId9"/>
          <a:stretch>
            <a:fillRect/>
          </a:stretch>
        </p:blipFill>
        <p:spPr>
          <a:xfrm>
            <a:off x="866470" y="3672196"/>
            <a:ext cx="17421530" cy="565750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flipH="1">
            <a:off x="-4814636" y="1145323"/>
            <a:ext cx="21170116" cy="6319953"/>
          </a:xfrm>
          <a:custGeom>
            <a:avLst/>
            <a:gdLst/>
            <a:ahLst/>
            <a:cxnLst/>
            <a:rect l="l" t="t" r="r" b="b"/>
            <a:pathLst>
              <a:path w="21170116" h="6319953">
                <a:moveTo>
                  <a:pt x="21170116" y="0"/>
                </a:moveTo>
                <a:lnTo>
                  <a:pt x="0" y="0"/>
                </a:lnTo>
                <a:lnTo>
                  <a:pt x="0" y="6319954"/>
                </a:lnTo>
                <a:lnTo>
                  <a:pt x="21170116" y="6319954"/>
                </a:lnTo>
                <a:lnTo>
                  <a:pt x="2117011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8509879" y="421799"/>
            <a:ext cx="9393378" cy="1201483"/>
            <a:chOff x="0" y="-66675"/>
            <a:chExt cx="12524504" cy="1601977"/>
          </a:xfrm>
        </p:grpSpPr>
        <p:sp>
          <p:nvSpPr>
            <p:cNvPr id="5" name="Freeform 5"/>
            <p:cNvSpPr/>
            <p:nvPr/>
          </p:nvSpPr>
          <p:spPr>
            <a:xfrm>
              <a:off x="0" y="250613"/>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3657600" y="-66675"/>
              <a:ext cx="8866904" cy="1601977"/>
            </a:xfrm>
            <a:prstGeom prst="rect">
              <a:avLst/>
            </a:prstGeom>
          </p:spPr>
          <p:txBody>
            <a:bodyPr lIns="0" tIns="0" rIns="0" bIns="0" rtlCol="0" anchor="t">
              <a:spAutoFit/>
            </a:bodyPr>
            <a:lstStyle/>
            <a:p>
              <a:pPr algn="l">
                <a:lnSpc>
                  <a:spcPts val="4759"/>
                </a:lnSpc>
              </a:pPr>
              <a:r>
                <a:rPr lang="en-US" sz="3399" b="1" dirty="0">
                  <a:solidFill>
                    <a:srgbClr val="FFFFFF"/>
                  </a:solidFill>
                  <a:latin typeface="Radley"/>
                  <a:ea typeface="Radley"/>
                  <a:cs typeface="Radley"/>
                  <a:sym typeface="Radley"/>
                </a:rPr>
                <a:t>Final Results</a:t>
              </a:r>
            </a:p>
            <a:p>
              <a:pPr algn="l">
                <a:lnSpc>
                  <a:spcPts val="4759"/>
                </a:lnSpc>
                <a:spcBef>
                  <a:spcPct val="0"/>
                </a:spcBef>
              </a:pPr>
              <a:endParaRPr lang="en-US" sz="3399" dirty="0">
                <a:solidFill>
                  <a:srgbClr val="FFFFFF"/>
                </a:solidFill>
                <a:latin typeface="Radley"/>
                <a:ea typeface="Radley"/>
                <a:cs typeface="Radley"/>
                <a:sym typeface="Radley"/>
              </a:endParaRPr>
            </a:p>
          </p:txBody>
        </p:sp>
      </p:grpSp>
      <p:pic>
        <p:nvPicPr>
          <p:cNvPr id="7" name="Picture 7"/>
          <p:cNvPicPr>
            <a:picLocks noChangeAspect="1"/>
          </p:cNvPicPr>
          <p:nvPr/>
        </p:nvPicPr>
        <p:blipFill>
          <a:blip r:embed="rId8">
            <a:alphaModFix amt="16000"/>
          </a:blip>
          <a:srcRect/>
          <a:stretch>
            <a:fillRect/>
          </a:stretch>
        </p:blipFill>
        <p:spPr>
          <a:xfrm rot="-5400000">
            <a:off x="-4239007" y="723589"/>
            <a:ext cx="15046187" cy="8134972"/>
          </a:xfrm>
          <a:prstGeom prst="rect">
            <a:avLst/>
          </a:prstGeom>
        </p:spPr>
      </p:pic>
      <p:sp>
        <p:nvSpPr>
          <p:cNvPr id="8" name="Freeform 8"/>
          <p:cNvSpPr/>
          <p:nvPr/>
        </p:nvSpPr>
        <p:spPr>
          <a:xfrm>
            <a:off x="129466" y="1585595"/>
            <a:ext cx="18029067" cy="8360980"/>
          </a:xfrm>
          <a:custGeom>
            <a:avLst/>
            <a:gdLst/>
            <a:ahLst/>
            <a:cxnLst/>
            <a:rect l="l" t="t" r="r" b="b"/>
            <a:pathLst>
              <a:path w="18029067" h="8360980">
                <a:moveTo>
                  <a:pt x="0" y="0"/>
                </a:moveTo>
                <a:lnTo>
                  <a:pt x="18029068" y="0"/>
                </a:lnTo>
                <a:lnTo>
                  <a:pt x="18029068" y="8360980"/>
                </a:lnTo>
                <a:lnTo>
                  <a:pt x="0" y="8360980"/>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alphaModFix amt="16000"/>
          </a:blip>
          <a:srcRect/>
          <a:stretch>
            <a:fillRect/>
          </a:stretch>
        </p:blipFill>
        <p:spPr>
          <a:xfrm rot="75323">
            <a:off x="-142306" y="-4696813"/>
            <a:ext cx="18913340" cy="9393626"/>
          </a:xfrm>
          <a:prstGeom prst="rect">
            <a:avLst/>
          </a:prstGeom>
        </p:spPr>
      </p:pic>
      <p:sp>
        <p:nvSpPr>
          <p:cNvPr id="4" name="Freeform 4"/>
          <p:cNvSpPr/>
          <p:nvPr/>
        </p:nvSpPr>
        <p:spPr>
          <a:xfrm>
            <a:off x="-1905000" y="419100"/>
            <a:ext cx="21170116" cy="6319953"/>
          </a:xfrm>
          <a:custGeom>
            <a:avLst/>
            <a:gdLst/>
            <a:ahLst/>
            <a:cxnLst/>
            <a:rect l="l" t="t" r="r" b="b"/>
            <a:pathLst>
              <a:path w="21170116" h="6319953">
                <a:moveTo>
                  <a:pt x="0" y="0"/>
                </a:moveTo>
                <a:lnTo>
                  <a:pt x="21170116" y="0"/>
                </a:lnTo>
                <a:lnTo>
                  <a:pt x="21170116" y="6319953"/>
                </a:lnTo>
                <a:lnTo>
                  <a:pt x="0" y="63199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1028700" y="7485269"/>
            <a:ext cx="4325413" cy="580390"/>
          </a:xfrm>
          <a:prstGeom prst="rect">
            <a:avLst/>
          </a:prstGeom>
        </p:spPr>
        <p:txBody>
          <a:bodyPr lIns="0" tIns="0" rIns="0" bIns="0" rtlCol="0" anchor="t">
            <a:spAutoFit/>
          </a:bodyPr>
          <a:lstStyle/>
          <a:p>
            <a:pPr algn="ctr">
              <a:lnSpc>
                <a:spcPts val="4759"/>
              </a:lnSpc>
              <a:spcBef>
                <a:spcPct val="0"/>
              </a:spcBef>
            </a:pPr>
            <a:endParaRPr/>
          </a:p>
        </p:txBody>
      </p:sp>
      <p:grpSp>
        <p:nvGrpSpPr>
          <p:cNvPr id="6" name="Group 6"/>
          <p:cNvGrpSpPr/>
          <p:nvPr/>
        </p:nvGrpSpPr>
        <p:grpSpPr>
          <a:xfrm>
            <a:off x="-435559" y="-400148"/>
            <a:ext cx="7543800" cy="2449671"/>
            <a:chOff x="3179163" y="160956"/>
            <a:chExt cx="10058400" cy="3266229"/>
          </a:xfrm>
        </p:grpSpPr>
        <p:sp>
          <p:nvSpPr>
            <p:cNvPr id="7" name="Freeform 7"/>
            <p:cNvSpPr/>
            <p:nvPr/>
          </p:nvSpPr>
          <p:spPr>
            <a:xfrm>
              <a:off x="6084009" y="160956"/>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8"/>
            <p:cNvSpPr txBox="1"/>
            <p:nvPr/>
          </p:nvSpPr>
          <p:spPr>
            <a:xfrm>
              <a:off x="3179163" y="1780238"/>
              <a:ext cx="10058400" cy="1646947"/>
            </a:xfrm>
            <a:prstGeom prst="rect">
              <a:avLst/>
            </a:prstGeom>
          </p:spPr>
          <p:txBody>
            <a:bodyPr wrap="square" lIns="0" tIns="0" rIns="0" bIns="0" rtlCol="0" anchor="t">
              <a:spAutoFit/>
            </a:bodyPr>
            <a:lstStyle/>
            <a:p>
              <a:pPr algn="ctr">
                <a:lnSpc>
                  <a:spcPts val="4759"/>
                </a:lnSpc>
                <a:spcBef>
                  <a:spcPct val="0"/>
                </a:spcBef>
              </a:pPr>
              <a:r>
                <a:rPr lang="en-US" sz="5400" dirty="0">
                  <a:solidFill>
                    <a:srgbClr val="FFFFFF"/>
                  </a:solidFill>
                  <a:latin typeface="Play"/>
                  <a:ea typeface="Play"/>
                  <a:cs typeface="Play"/>
                  <a:sym typeface="Play"/>
                </a:rPr>
                <a:t>Model Deployment</a:t>
              </a:r>
            </a:p>
            <a:p>
              <a:pPr algn="ctr">
                <a:lnSpc>
                  <a:spcPts val="4759"/>
                </a:lnSpc>
                <a:spcBef>
                  <a:spcPct val="0"/>
                </a:spcBef>
              </a:pPr>
              <a:endParaRPr lang="en-US" sz="5400" dirty="0">
                <a:solidFill>
                  <a:srgbClr val="FFFFFF"/>
                </a:solidFill>
                <a:latin typeface="Play" panose="020B0604020202020204" charset="0"/>
                <a:ea typeface="Radley"/>
                <a:cs typeface="Radley"/>
                <a:sym typeface="Radley"/>
              </a:endParaRPr>
            </a:p>
          </p:txBody>
        </p:sp>
      </p:grpSp>
      <p:pic>
        <p:nvPicPr>
          <p:cNvPr id="10" name="Picture 9" descr="A screenshot of a computer&#10;&#10;Description automatically generated">
            <a:extLst>
              <a:ext uri="{FF2B5EF4-FFF2-40B4-BE49-F238E27FC236}">
                <a16:creationId xmlns:a16="http://schemas.microsoft.com/office/drawing/2014/main" id="{B678A7A1-C06B-344C-20A8-BE9D3D1858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09" y="1651195"/>
            <a:ext cx="8529828" cy="4798028"/>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466C9B59-4DEB-1F4C-6E87-0F344B925F3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30996" y="-19455"/>
            <a:ext cx="7760138" cy="4365078"/>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8519060A-94FA-65D7-ED37-71D24BD8618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75589" y="4467236"/>
            <a:ext cx="9312411" cy="5238231"/>
          </a:xfrm>
          <a:prstGeom prst="rect">
            <a:avLst/>
          </a:prstGeom>
        </p:spPr>
      </p:pic>
    </p:spTree>
    <p:extLst>
      <p:ext uri="{BB962C8B-B14F-4D97-AF65-F5344CB8AC3E}">
        <p14:creationId xmlns:p14="http://schemas.microsoft.com/office/powerpoint/2010/main" val="4278680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DA5EB-0B8D-7942-E32A-04B3DE84BD5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36E6BA4-B553-D6E9-AA04-8273548937F4}"/>
              </a:ext>
            </a:extLst>
          </p:cNvPr>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a:extLst>
              <a:ext uri="{FF2B5EF4-FFF2-40B4-BE49-F238E27FC236}">
                <a16:creationId xmlns:a16="http://schemas.microsoft.com/office/drawing/2014/main" id="{E7BB53F0-AF26-7621-91FC-A25AA5E2EE09}"/>
              </a:ext>
            </a:extLst>
          </p:cNvPr>
          <p:cNvPicPr>
            <a:picLocks noChangeAspect="1"/>
          </p:cNvPicPr>
          <p:nvPr/>
        </p:nvPicPr>
        <p:blipFill>
          <a:blip r:embed="rId4">
            <a:alphaModFix amt="16000"/>
          </a:blip>
          <a:srcRect/>
          <a:stretch>
            <a:fillRect/>
          </a:stretch>
        </p:blipFill>
        <p:spPr>
          <a:xfrm rot="75323">
            <a:off x="-142306" y="-4696813"/>
            <a:ext cx="18913340" cy="9393626"/>
          </a:xfrm>
          <a:prstGeom prst="rect">
            <a:avLst/>
          </a:prstGeom>
        </p:spPr>
      </p:pic>
      <p:sp>
        <p:nvSpPr>
          <p:cNvPr id="4" name="Freeform 4">
            <a:extLst>
              <a:ext uri="{FF2B5EF4-FFF2-40B4-BE49-F238E27FC236}">
                <a16:creationId xmlns:a16="http://schemas.microsoft.com/office/drawing/2014/main" id="{C5DF2E9C-F635-8654-392F-8FDC4FC07023}"/>
              </a:ext>
            </a:extLst>
          </p:cNvPr>
          <p:cNvSpPr/>
          <p:nvPr/>
        </p:nvSpPr>
        <p:spPr>
          <a:xfrm>
            <a:off x="-1905000" y="419100"/>
            <a:ext cx="21170116" cy="6319953"/>
          </a:xfrm>
          <a:custGeom>
            <a:avLst/>
            <a:gdLst/>
            <a:ahLst/>
            <a:cxnLst/>
            <a:rect l="l" t="t" r="r" b="b"/>
            <a:pathLst>
              <a:path w="21170116" h="6319953">
                <a:moveTo>
                  <a:pt x="0" y="0"/>
                </a:moveTo>
                <a:lnTo>
                  <a:pt x="21170116" y="0"/>
                </a:lnTo>
                <a:lnTo>
                  <a:pt x="21170116" y="6319953"/>
                </a:lnTo>
                <a:lnTo>
                  <a:pt x="0" y="63199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34490278-6508-6535-31E0-183D2B2A87BF}"/>
              </a:ext>
            </a:extLst>
          </p:cNvPr>
          <p:cNvSpPr txBox="1"/>
          <p:nvPr/>
        </p:nvSpPr>
        <p:spPr>
          <a:xfrm>
            <a:off x="1028700" y="7485269"/>
            <a:ext cx="4325413" cy="580390"/>
          </a:xfrm>
          <a:prstGeom prst="rect">
            <a:avLst/>
          </a:prstGeom>
        </p:spPr>
        <p:txBody>
          <a:bodyPr lIns="0" tIns="0" rIns="0" bIns="0" rtlCol="0" anchor="t">
            <a:spAutoFit/>
          </a:bodyPr>
          <a:lstStyle/>
          <a:p>
            <a:pPr algn="ctr">
              <a:lnSpc>
                <a:spcPts val="4759"/>
              </a:lnSpc>
              <a:spcBef>
                <a:spcPct val="0"/>
              </a:spcBef>
            </a:pPr>
            <a:endParaRPr/>
          </a:p>
        </p:txBody>
      </p:sp>
      <p:sp>
        <p:nvSpPr>
          <p:cNvPr id="9" name="TextBox 8">
            <a:extLst>
              <a:ext uri="{FF2B5EF4-FFF2-40B4-BE49-F238E27FC236}">
                <a16:creationId xmlns:a16="http://schemas.microsoft.com/office/drawing/2014/main" id="{C27DC562-05A5-5A47-B653-DA2C4F31DD70}"/>
              </a:ext>
            </a:extLst>
          </p:cNvPr>
          <p:cNvSpPr txBox="1"/>
          <p:nvPr/>
        </p:nvSpPr>
        <p:spPr>
          <a:xfrm>
            <a:off x="5714999" y="2781300"/>
            <a:ext cx="6417763" cy="1569660"/>
          </a:xfrm>
          <a:prstGeom prst="rect">
            <a:avLst/>
          </a:prstGeom>
          <a:noFill/>
        </p:spPr>
        <p:txBody>
          <a:bodyPr wrap="square" rtlCol="0">
            <a:spAutoFit/>
          </a:bodyPr>
          <a:lstStyle/>
          <a:p>
            <a:r>
              <a:rPr lang="en-US" sz="9600" dirty="0">
                <a:solidFill>
                  <a:schemeClr val="bg1"/>
                </a:solidFill>
              </a:rPr>
              <a:t>Thank You ♥</a:t>
            </a:r>
          </a:p>
        </p:txBody>
      </p:sp>
    </p:spTree>
    <p:extLst>
      <p:ext uri="{BB962C8B-B14F-4D97-AF65-F5344CB8AC3E}">
        <p14:creationId xmlns:p14="http://schemas.microsoft.com/office/powerpoint/2010/main" val="1999081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66C4"/>
        </a:solidFill>
        <a:effectLst/>
      </p:bgPr>
    </p:bg>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alphaModFix amt="16000"/>
          </a:blip>
          <a:srcRect/>
          <a:stretch>
            <a:fillRect/>
          </a:stretch>
        </p:blipFill>
        <p:spPr>
          <a:xfrm rot="75323">
            <a:off x="-142306" y="-4696813"/>
            <a:ext cx="18913340" cy="9393626"/>
          </a:xfrm>
          <a:prstGeom prst="rect">
            <a:avLst/>
          </a:prstGeom>
        </p:spPr>
      </p:pic>
      <p:sp>
        <p:nvSpPr>
          <p:cNvPr id="4" name="Freeform 4"/>
          <p:cNvSpPr/>
          <p:nvPr/>
        </p:nvSpPr>
        <p:spPr>
          <a:xfrm>
            <a:off x="-1913146" y="654299"/>
            <a:ext cx="21170116" cy="6319953"/>
          </a:xfrm>
          <a:custGeom>
            <a:avLst/>
            <a:gdLst/>
            <a:ahLst/>
            <a:cxnLst/>
            <a:rect l="l" t="t" r="r" b="b"/>
            <a:pathLst>
              <a:path w="21170116" h="6319953">
                <a:moveTo>
                  <a:pt x="0" y="0"/>
                </a:moveTo>
                <a:lnTo>
                  <a:pt x="21170116" y="0"/>
                </a:lnTo>
                <a:lnTo>
                  <a:pt x="21170116" y="6319953"/>
                </a:lnTo>
                <a:lnTo>
                  <a:pt x="0" y="63199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1028700" y="7485269"/>
            <a:ext cx="4325413" cy="580390"/>
          </a:xfrm>
          <a:prstGeom prst="rect">
            <a:avLst/>
          </a:prstGeom>
        </p:spPr>
        <p:txBody>
          <a:bodyPr lIns="0" tIns="0" rIns="0" bIns="0" rtlCol="0" anchor="t">
            <a:spAutoFit/>
          </a:bodyPr>
          <a:lstStyle/>
          <a:p>
            <a:pPr algn="ctr">
              <a:lnSpc>
                <a:spcPts val="4759"/>
              </a:lnSpc>
              <a:spcBef>
                <a:spcPct val="0"/>
              </a:spcBef>
            </a:pPr>
            <a:endParaRPr/>
          </a:p>
        </p:txBody>
      </p:sp>
      <p:sp>
        <p:nvSpPr>
          <p:cNvPr id="6" name="TextBox 6"/>
          <p:cNvSpPr txBox="1"/>
          <p:nvPr/>
        </p:nvSpPr>
        <p:spPr>
          <a:xfrm>
            <a:off x="4557486" y="339974"/>
            <a:ext cx="8748260" cy="2813527"/>
          </a:xfrm>
          <a:prstGeom prst="rect">
            <a:avLst/>
          </a:prstGeom>
        </p:spPr>
        <p:txBody>
          <a:bodyPr wrap="square" lIns="0" tIns="0" rIns="0" bIns="0" rtlCol="0" anchor="t">
            <a:spAutoFit/>
          </a:bodyPr>
          <a:lstStyle/>
          <a:p>
            <a:pPr algn="ctr">
              <a:lnSpc>
                <a:spcPts val="23025"/>
              </a:lnSpc>
              <a:spcBef>
                <a:spcPct val="0"/>
              </a:spcBef>
            </a:pPr>
            <a:r>
              <a:rPr lang="en-US" sz="16446" dirty="0">
                <a:solidFill>
                  <a:srgbClr val="FFFFFF"/>
                </a:solidFill>
                <a:latin typeface="Radley"/>
                <a:ea typeface="Radley"/>
                <a:cs typeface="Radley"/>
                <a:sym typeface="Radley"/>
              </a:rPr>
              <a:t>Problems</a:t>
            </a:r>
          </a:p>
        </p:txBody>
      </p:sp>
      <p:grpSp>
        <p:nvGrpSpPr>
          <p:cNvPr id="7" name="Group 7"/>
          <p:cNvGrpSpPr/>
          <p:nvPr/>
        </p:nvGrpSpPr>
        <p:grpSpPr>
          <a:xfrm>
            <a:off x="14746021" y="-2638717"/>
            <a:ext cx="11003210" cy="10987263"/>
            <a:chOff x="0" y="0"/>
            <a:chExt cx="14670947" cy="14649684"/>
          </a:xfrm>
        </p:grpSpPr>
        <p:sp>
          <p:nvSpPr>
            <p:cNvPr id="8" name="Freeform 8"/>
            <p:cNvSpPr/>
            <p:nvPr/>
          </p:nvSpPr>
          <p:spPr>
            <a:xfrm>
              <a:off x="0" y="0"/>
              <a:ext cx="14670912" cy="14649704"/>
            </a:xfrm>
            <a:custGeom>
              <a:avLst/>
              <a:gdLst/>
              <a:ahLst/>
              <a:cxnLst/>
              <a:rect l="l" t="t" r="r" b="b"/>
              <a:pathLst>
                <a:path w="14670912" h="14649704">
                  <a:moveTo>
                    <a:pt x="0" y="0"/>
                  </a:moveTo>
                  <a:lnTo>
                    <a:pt x="14670912" y="0"/>
                  </a:lnTo>
                  <a:lnTo>
                    <a:pt x="14670912" y="14649704"/>
                  </a:lnTo>
                  <a:lnTo>
                    <a:pt x="0" y="14649704"/>
                  </a:lnTo>
                  <a:lnTo>
                    <a:pt x="0" y="0"/>
                  </a:lnTo>
                  <a:close/>
                </a:path>
              </a:pathLst>
            </a:custGeom>
            <a:blipFill>
              <a:blip r:embed="rId7"/>
              <a:stretch>
                <a:fillRect/>
              </a:stretch>
            </a:blipFill>
          </p:spPr>
          <p:txBody>
            <a:bodyPr/>
            <a:lstStyle/>
            <a:p>
              <a:endParaRPr lang="en-US"/>
            </a:p>
          </p:txBody>
        </p:sp>
      </p:grpSp>
      <p:sp>
        <p:nvSpPr>
          <p:cNvPr id="9" name="TextBox 9"/>
          <p:cNvSpPr txBox="1"/>
          <p:nvPr/>
        </p:nvSpPr>
        <p:spPr>
          <a:xfrm>
            <a:off x="362324" y="5191243"/>
            <a:ext cx="3582702" cy="1176285"/>
          </a:xfrm>
          <a:prstGeom prst="rect">
            <a:avLst/>
          </a:prstGeom>
        </p:spPr>
        <p:txBody>
          <a:bodyPr lIns="0" tIns="0" rIns="0" bIns="0" rtlCol="0" anchor="t">
            <a:spAutoFit/>
          </a:bodyPr>
          <a:lstStyle/>
          <a:p>
            <a:pPr algn="ctr">
              <a:lnSpc>
                <a:spcPts val="7430"/>
              </a:lnSpc>
            </a:pPr>
            <a:r>
              <a:rPr lang="en-US" sz="3600" b="1">
                <a:solidFill>
                  <a:srgbClr val="FFFFFF"/>
                </a:solidFill>
                <a:latin typeface="Heebo Bold"/>
                <a:ea typeface="Heebo Bold"/>
                <a:cs typeface="Heebo Bold"/>
                <a:sym typeface="Heebo Bold"/>
              </a:rPr>
              <a:t>For Detection</a:t>
            </a:r>
          </a:p>
        </p:txBody>
      </p:sp>
      <p:sp>
        <p:nvSpPr>
          <p:cNvPr id="10" name="TextBox 10"/>
          <p:cNvSpPr txBox="1"/>
          <p:nvPr/>
        </p:nvSpPr>
        <p:spPr>
          <a:xfrm>
            <a:off x="471213" y="6492192"/>
            <a:ext cx="3364925" cy="3368040"/>
          </a:xfrm>
          <a:prstGeom prst="rect">
            <a:avLst/>
          </a:prstGeom>
        </p:spPr>
        <p:txBody>
          <a:bodyPr lIns="0" tIns="0" rIns="0" bIns="0" rtlCol="0" anchor="t">
            <a:spAutoFit/>
          </a:bodyPr>
          <a:lstStyle/>
          <a:p>
            <a:pPr algn="ctr">
              <a:lnSpc>
                <a:spcPts val="3359"/>
              </a:lnSpc>
            </a:pPr>
            <a:r>
              <a:rPr lang="en-US" sz="2400">
                <a:solidFill>
                  <a:srgbClr val="FFFFFF"/>
                </a:solidFill>
                <a:latin typeface="Heebo"/>
                <a:ea typeface="Heebo"/>
                <a:cs typeface="Heebo"/>
                <a:sym typeface="Heebo"/>
              </a:rPr>
              <a:t> One of the primary concerns with breast cancer is early detection. Detecting breast cancer in its early stages greatly increases the chances of successful treatment.</a:t>
            </a:r>
          </a:p>
        </p:txBody>
      </p:sp>
      <p:sp>
        <p:nvSpPr>
          <p:cNvPr id="11" name="TextBox 11"/>
          <p:cNvSpPr txBox="1"/>
          <p:nvPr/>
        </p:nvSpPr>
        <p:spPr>
          <a:xfrm>
            <a:off x="13262084" y="7338060"/>
            <a:ext cx="3364925" cy="2948940"/>
          </a:xfrm>
          <a:prstGeom prst="rect">
            <a:avLst/>
          </a:prstGeom>
        </p:spPr>
        <p:txBody>
          <a:bodyPr lIns="0" tIns="0" rIns="0" bIns="0" rtlCol="0" anchor="t">
            <a:spAutoFit/>
          </a:bodyPr>
          <a:lstStyle/>
          <a:p>
            <a:pPr algn="ctr">
              <a:lnSpc>
                <a:spcPts val="3359"/>
              </a:lnSpc>
            </a:pPr>
            <a:r>
              <a:rPr lang="en-US" sz="2400">
                <a:solidFill>
                  <a:srgbClr val="FFFFFF"/>
                </a:solidFill>
                <a:latin typeface="Heebo"/>
                <a:ea typeface="Heebo"/>
                <a:cs typeface="Heebo"/>
                <a:sym typeface="Heebo"/>
              </a:rPr>
              <a:t> Breast cancer treatments can have various side effects, including fatigue, hair loss, nausea, weight changes, pain, and emotional distress.</a:t>
            </a:r>
          </a:p>
        </p:txBody>
      </p:sp>
      <p:grpSp>
        <p:nvGrpSpPr>
          <p:cNvPr id="12" name="Group 12"/>
          <p:cNvGrpSpPr/>
          <p:nvPr/>
        </p:nvGrpSpPr>
        <p:grpSpPr>
          <a:xfrm>
            <a:off x="4339177" y="5476993"/>
            <a:ext cx="19050" cy="4061888"/>
            <a:chOff x="0" y="0"/>
            <a:chExt cx="25400" cy="5415851"/>
          </a:xfrm>
        </p:grpSpPr>
        <p:sp>
          <p:nvSpPr>
            <p:cNvPr id="13" name="Freeform 13"/>
            <p:cNvSpPr/>
            <p:nvPr/>
          </p:nvSpPr>
          <p:spPr>
            <a:xfrm>
              <a:off x="0" y="12700"/>
              <a:ext cx="25400" cy="5390388"/>
            </a:xfrm>
            <a:custGeom>
              <a:avLst/>
              <a:gdLst/>
              <a:ahLst/>
              <a:cxnLst/>
              <a:rect l="l" t="t" r="r" b="b"/>
              <a:pathLst>
                <a:path w="25400" h="5390388">
                  <a:moveTo>
                    <a:pt x="0" y="5390388"/>
                  </a:moveTo>
                  <a:lnTo>
                    <a:pt x="0" y="0"/>
                  </a:lnTo>
                  <a:lnTo>
                    <a:pt x="25400" y="0"/>
                  </a:lnTo>
                  <a:lnTo>
                    <a:pt x="25400" y="5390388"/>
                  </a:lnTo>
                  <a:close/>
                </a:path>
              </a:pathLst>
            </a:custGeom>
            <a:solidFill>
              <a:srgbClr val="FFFFFF"/>
            </a:solidFill>
          </p:spPr>
          <p:txBody>
            <a:bodyPr/>
            <a:lstStyle/>
            <a:p>
              <a:endParaRPr lang="en-US"/>
            </a:p>
          </p:txBody>
        </p:sp>
      </p:grpSp>
      <p:grpSp>
        <p:nvGrpSpPr>
          <p:cNvPr id="14" name="Group 14"/>
          <p:cNvGrpSpPr/>
          <p:nvPr/>
        </p:nvGrpSpPr>
        <p:grpSpPr>
          <a:xfrm>
            <a:off x="0" y="7006732"/>
            <a:ext cx="19050" cy="1574511"/>
            <a:chOff x="0" y="0"/>
            <a:chExt cx="25400" cy="2099348"/>
          </a:xfrm>
        </p:grpSpPr>
        <p:sp>
          <p:nvSpPr>
            <p:cNvPr id="15" name="Freeform 15"/>
            <p:cNvSpPr/>
            <p:nvPr/>
          </p:nvSpPr>
          <p:spPr>
            <a:xfrm>
              <a:off x="0" y="12700"/>
              <a:ext cx="25400" cy="2073910"/>
            </a:xfrm>
            <a:custGeom>
              <a:avLst/>
              <a:gdLst/>
              <a:ahLst/>
              <a:cxnLst/>
              <a:rect l="l" t="t" r="r" b="b"/>
              <a:pathLst>
                <a:path w="25400" h="2073910">
                  <a:moveTo>
                    <a:pt x="0" y="2073910"/>
                  </a:moveTo>
                  <a:lnTo>
                    <a:pt x="0" y="0"/>
                  </a:lnTo>
                  <a:lnTo>
                    <a:pt x="25400" y="0"/>
                  </a:lnTo>
                  <a:lnTo>
                    <a:pt x="25400" y="2073910"/>
                  </a:lnTo>
                  <a:close/>
                </a:path>
              </a:pathLst>
            </a:custGeom>
            <a:solidFill>
              <a:srgbClr val="FFFFFF"/>
            </a:solidFill>
          </p:spPr>
          <p:txBody>
            <a:bodyPr/>
            <a:lstStyle/>
            <a:p>
              <a:endParaRPr lang="en-US"/>
            </a:p>
          </p:txBody>
        </p:sp>
      </p:grpSp>
      <p:grpSp>
        <p:nvGrpSpPr>
          <p:cNvPr id="16" name="Group 16"/>
          <p:cNvGrpSpPr/>
          <p:nvPr/>
        </p:nvGrpSpPr>
        <p:grpSpPr>
          <a:xfrm>
            <a:off x="8289692" y="5476993"/>
            <a:ext cx="19050" cy="4061888"/>
            <a:chOff x="0" y="0"/>
            <a:chExt cx="25400" cy="5415851"/>
          </a:xfrm>
        </p:grpSpPr>
        <p:sp>
          <p:nvSpPr>
            <p:cNvPr id="17" name="Freeform 17"/>
            <p:cNvSpPr/>
            <p:nvPr/>
          </p:nvSpPr>
          <p:spPr>
            <a:xfrm>
              <a:off x="0" y="12700"/>
              <a:ext cx="25400" cy="5390388"/>
            </a:xfrm>
            <a:custGeom>
              <a:avLst/>
              <a:gdLst/>
              <a:ahLst/>
              <a:cxnLst/>
              <a:rect l="l" t="t" r="r" b="b"/>
              <a:pathLst>
                <a:path w="25400" h="5390388">
                  <a:moveTo>
                    <a:pt x="0" y="5390388"/>
                  </a:moveTo>
                  <a:lnTo>
                    <a:pt x="0" y="0"/>
                  </a:lnTo>
                  <a:lnTo>
                    <a:pt x="25400" y="0"/>
                  </a:lnTo>
                  <a:lnTo>
                    <a:pt x="25400" y="5390388"/>
                  </a:lnTo>
                  <a:close/>
                </a:path>
              </a:pathLst>
            </a:custGeom>
            <a:solidFill>
              <a:srgbClr val="FFFFFF"/>
            </a:solidFill>
          </p:spPr>
          <p:txBody>
            <a:bodyPr/>
            <a:lstStyle/>
            <a:p>
              <a:endParaRPr lang="en-US"/>
            </a:p>
          </p:txBody>
        </p:sp>
      </p:grpSp>
      <p:grpSp>
        <p:nvGrpSpPr>
          <p:cNvPr id="18" name="Group 18"/>
          <p:cNvGrpSpPr/>
          <p:nvPr/>
        </p:nvGrpSpPr>
        <p:grpSpPr>
          <a:xfrm>
            <a:off x="12885783" y="5488566"/>
            <a:ext cx="19050" cy="4061888"/>
            <a:chOff x="0" y="0"/>
            <a:chExt cx="25400" cy="5415851"/>
          </a:xfrm>
        </p:grpSpPr>
        <p:sp>
          <p:nvSpPr>
            <p:cNvPr id="19" name="Freeform 19"/>
            <p:cNvSpPr/>
            <p:nvPr/>
          </p:nvSpPr>
          <p:spPr>
            <a:xfrm>
              <a:off x="0" y="12700"/>
              <a:ext cx="25400" cy="5390388"/>
            </a:xfrm>
            <a:custGeom>
              <a:avLst/>
              <a:gdLst/>
              <a:ahLst/>
              <a:cxnLst/>
              <a:rect l="l" t="t" r="r" b="b"/>
              <a:pathLst>
                <a:path w="25400" h="5390388">
                  <a:moveTo>
                    <a:pt x="0" y="5390388"/>
                  </a:moveTo>
                  <a:lnTo>
                    <a:pt x="0" y="0"/>
                  </a:lnTo>
                  <a:lnTo>
                    <a:pt x="25400" y="0"/>
                  </a:lnTo>
                  <a:lnTo>
                    <a:pt x="25400" y="5390388"/>
                  </a:lnTo>
                  <a:close/>
                </a:path>
              </a:pathLst>
            </a:custGeom>
            <a:solidFill>
              <a:srgbClr val="FFFFFF"/>
            </a:solidFill>
          </p:spPr>
          <p:txBody>
            <a:bodyPr/>
            <a:lstStyle/>
            <a:p>
              <a:endParaRPr lang="en-US"/>
            </a:p>
          </p:txBody>
        </p:sp>
      </p:grpSp>
      <p:grpSp>
        <p:nvGrpSpPr>
          <p:cNvPr id="20" name="Group 20"/>
          <p:cNvGrpSpPr/>
          <p:nvPr/>
        </p:nvGrpSpPr>
        <p:grpSpPr>
          <a:xfrm>
            <a:off x="16617484" y="7038436"/>
            <a:ext cx="19050" cy="1574511"/>
            <a:chOff x="0" y="0"/>
            <a:chExt cx="25400" cy="2099348"/>
          </a:xfrm>
        </p:grpSpPr>
        <p:sp>
          <p:nvSpPr>
            <p:cNvPr id="21" name="Freeform 21"/>
            <p:cNvSpPr/>
            <p:nvPr/>
          </p:nvSpPr>
          <p:spPr>
            <a:xfrm>
              <a:off x="0" y="12700"/>
              <a:ext cx="25400" cy="2073910"/>
            </a:xfrm>
            <a:custGeom>
              <a:avLst/>
              <a:gdLst/>
              <a:ahLst/>
              <a:cxnLst/>
              <a:rect l="l" t="t" r="r" b="b"/>
              <a:pathLst>
                <a:path w="25400" h="2073910">
                  <a:moveTo>
                    <a:pt x="0" y="2073910"/>
                  </a:moveTo>
                  <a:lnTo>
                    <a:pt x="0" y="0"/>
                  </a:lnTo>
                  <a:lnTo>
                    <a:pt x="25400" y="0"/>
                  </a:lnTo>
                  <a:lnTo>
                    <a:pt x="25400" y="2073910"/>
                  </a:lnTo>
                  <a:close/>
                </a:path>
              </a:pathLst>
            </a:custGeom>
            <a:solidFill>
              <a:srgbClr val="FFFFFF"/>
            </a:solidFill>
          </p:spPr>
          <p:txBody>
            <a:bodyPr/>
            <a:lstStyle/>
            <a:p>
              <a:endParaRPr lang="en-US"/>
            </a:p>
          </p:txBody>
        </p:sp>
      </p:grpSp>
      <p:sp>
        <p:nvSpPr>
          <p:cNvPr id="22" name="TextBox 22"/>
          <p:cNvSpPr txBox="1"/>
          <p:nvPr/>
        </p:nvSpPr>
        <p:spPr>
          <a:xfrm>
            <a:off x="4592157" y="5229343"/>
            <a:ext cx="3582702" cy="1138185"/>
          </a:xfrm>
          <a:prstGeom prst="rect">
            <a:avLst/>
          </a:prstGeom>
        </p:spPr>
        <p:txBody>
          <a:bodyPr lIns="0" tIns="0" rIns="0" bIns="0" rtlCol="0" anchor="t">
            <a:spAutoFit/>
          </a:bodyPr>
          <a:lstStyle/>
          <a:p>
            <a:pPr algn="ctr">
              <a:lnSpc>
                <a:spcPts val="7430"/>
              </a:lnSpc>
            </a:pPr>
            <a:r>
              <a:rPr lang="en-US" sz="4000" b="1">
                <a:solidFill>
                  <a:srgbClr val="FFFFFF"/>
                </a:solidFill>
                <a:latin typeface="Heebo Bold"/>
                <a:ea typeface="Heebo Bold"/>
                <a:cs typeface="Heebo Bold"/>
                <a:sym typeface="Heebo Bold"/>
              </a:rPr>
              <a:t>For Diagnosis</a:t>
            </a:r>
          </a:p>
        </p:txBody>
      </p:sp>
      <p:sp>
        <p:nvSpPr>
          <p:cNvPr id="23" name="TextBox 23"/>
          <p:cNvSpPr txBox="1"/>
          <p:nvPr/>
        </p:nvSpPr>
        <p:spPr>
          <a:xfrm>
            <a:off x="4641497" y="6492192"/>
            <a:ext cx="3364925" cy="2948940"/>
          </a:xfrm>
          <a:prstGeom prst="rect">
            <a:avLst/>
          </a:prstGeom>
        </p:spPr>
        <p:txBody>
          <a:bodyPr lIns="0" tIns="0" rIns="0" bIns="0" rtlCol="0" anchor="t">
            <a:spAutoFit/>
          </a:bodyPr>
          <a:lstStyle/>
          <a:p>
            <a:pPr algn="ctr">
              <a:lnSpc>
                <a:spcPts val="3359"/>
              </a:lnSpc>
            </a:pPr>
            <a:r>
              <a:rPr lang="en-US" sz="2400">
                <a:solidFill>
                  <a:srgbClr val="FFFFFF"/>
                </a:solidFill>
                <a:latin typeface="Heebo"/>
                <a:ea typeface="Heebo"/>
                <a:cs typeface="Heebo"/>
                <a:sym typeface="Heebo"/>
              </a:rPr>
              <a:t>Diagnosing breast cancer requires a combination of imaging tests, such as mammograms and ultrasounds, and tissue biopsies.</a:t>
            </a:r>
          </a:p>
        </p:txBody>
      </p:sp>
      <p:sp>
        <p:nvSpPr>
          <p:cNvPr id="24" name="TextBox 24"/>
          <p:cNvSpPr txBox="1"/>
          <p:nvPr/>
        </p:nvSpPr>
        <p:spPr>
          <a:xfrm>
            <a:off x="9004709" y="5288541"/>
            <a:ext cx="3281712" cy="1574026"/>
          </a:xfrm>
          <a:prstGeom prst="rect">
            <a:avLst/>
          </a:prstGeom>
        </p:spPr>
        <p:txBody>
          <a:bodyPr lIns="0" tIns="0" rIns="0" bIns="0" rtlCol="0" anchor="t">
            <a:spAutoFit/>
          </a:bodyPr>
          <a:lstStyle/>
          <a:p>
            <a:pPr algn="ctr">
              <a:lnSpc>
                <a:spcPts val="5595"/>
              </a:lnSpc>
            </a:pPr>
            <a:r>
              <a:rPr lang="en-US" sz="2799" b="1">
                <a:solidFill>
                  <a:srgbClr val="FFFFFF"/>
                </a:solidFill>
                <a:latin typeface="Heebo Bold"/>
                <a:ea typeface="Heebo Bold"/>
                <a:cs typeface="Heebo Bold"/>
                <a:sym typeface="Heebo Bold"/>
              </a:rPr>
              <a:t>For Treatment options</a:t>
            </a:r>
          </a:p>
        </p:txBody>
      </p:sp>
      <p:sp>
        <p:nvSpPr>
          <p:cNvPr id="25" name="TextBox 25"/>
          <p:cNvSpPr txBox="1"/>
          <p:nvPr/>
        </p:nvSpPr>
        <p:spPr>
          <a:xfrm>
            <a:off x="8963102" y="7005128"/>
            <a:ext cx="3364925" cy="1691640"/>
          </a:xfrm>
          <a:prstGeom prst="rect">
            <a:avLst/>
          </a:prstGeom>
        </p:spPr>
        <p:txBody>
          <a:bodyPr lIns="0" tIns="0" rIns="0" bIns="0" rtlCol="0" anchor="t">
            <a:spAutoFit/>
          </a:bodyPr>
          <a:lstStyle/>
          <a:p>
            <a:pPr algn="ctr">
              <a:lnSpc>
                <a:spcPts val="3359"/>
              </a:lnSpc>
            </a:pPr>
            <a:r>
              <a:rPr lang="en-US" sz="2400">
                <a:solidFill>
                  <a:srgbClr val="FFFFFF"/>
                </a:solidFill>
                <a:latin typeface="Heebo"/>
                <a:ea typeface="Heebo"/>
                <a:cs typeface="Heebo"/>
                <a:sym typeface="Heebo"/>
              </a:rPr>
              <a:t> Breast cancer treatment methods can vary depending on the type and stage of cancer</a:t>
            </a:r>
          </a:p>
        </p:txBody>
      </p:sp>
      <p:sp>
        <p:nvSpPr>
          <p:cNvPr id="26" name="TextBox 26"/>
          <p:cNvSpPr txBox="1"/>
          <p:nvPr/>
        </p:nvSpPr>
        <p:spPr>
          <a:xfrm>
            <a:off x="13142958" y="5486518"/>
            <a:ext cx="3336392" cy="1770293"/>
          </a:xfrm>
          <a:prstGeom prst="rect">
            <a:avLst/>
          </a:prstGeom>
        </p:spPr>
        <p:txBody>
          <a:bodyPr lIns="0" tIns="0" rIns="0" bIns="0" rtlCol="0" anchor="t">
            <a:spAutoFit/>
          </a:bodyPr>
          <a:lstStyle/>
          <a:p>
            <a:pPr algn="ctr">
              <a:lnSpc>
                <a:spcPts val="6919"/>
              </a:lnSpc>
            </a:pPr>
            <a:r>
              <a:rPr lang="en-US" sz="5764" b="1">
                <a:solidFill>
                  <a:srgbClr val="FFFFFF"/>
                </a:solidFill>
                <a:latin typeface="Heebo Bold"/>
                <a:ea typeface="Heebo Bold"/>
                <a:cs typeface="Heebo Bold"/>
                <a:sym typeface="Heebo Bold"/>
              </a:rPr>
              <a:t> For Side Effects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66C4"/>
        </a:solidFill>
        <a:effectLst/>
      </p:bgPr>
    </p:bg>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alphaModFix amt="16000"/>
          </a:blip>
          <a:srcRect/>
          <a:stretch>
            <a:fillRect/>
          </a:stretch>
        </p:blipFill>
        <p:spPr>
          <a:xfrm rot="75323">
            <a:off x="-142306" y="-4696813"/>
            <a:ext cx="18913340" cy="9393626"/>
          </a:xfrm>
          <a:prstGeom prst="rect">
            <a:avLst/>
          </a:prstGeom>
        </p:spPr>
      </p:pic>
      <p:sp>
        <p:nvSpPr>
          <p:cNvPr id="4" name="Freeform 4"/>
          <p:cNvSpPr/>
          <p:nvPr/>
        </p:nvSpPr>
        <p:spPr>
          <a:xfrm>
            <a:off x="-1913146" y="654299"/>
            <a:ext cx="21170116" cy="6319953"/>
          </a:xfrm>
          <a:custGeom>
            <a:avLst/>
            <a:gdLst/>
            <a:ahLst/>
            <a:cxnLst/>
            <a:rect l="l" t="t" r="r" b="b"/>
            <a:pathLst>
              <a:path w="21170116" h="6319953">
                <a:moveTo>
                  <a:pt x="0" y="0"/>
                </a:moveTo>
                <a:lnTo>
                  <a:pt x="21170116" y="0"/>
                </a:lnTo>
                <a:lnTo>
                  <a:pt x="21170116" y="6319953"/>
                </a:lnTo>
                <a:lnTo>
                  <a:pt x="0" y="63199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1028700" y="7485269"/>
            <a:ext cx="4325413" cy="580390"/>
          </a:xfrm>
          <a:prstGeom prst="rect">
            <a:avLst/>
          </a:prstGeom>
        </p:spPr>
        <p:txBody>
          <a:bodyPr lIns="0" tIns="0" rIns="0" bIns="0" rtlCol="0" anchor="t">
            <a:spAutoFit/>
          </a:bodyPr>
          <a:lstStyle/>
          <a:p>
            <a:pPr algn="ctr">
              <a:lnSpc>
                <a:spcPts val="4759"/>
              </a:lnSpc>
              <a:spcBef>
                <a:spcPct val="0"/>
              </a:spcBef>
            </a:pPr>
            <a:endParaRPr/>
          </a:p>
        </p:txBody>
      </p:sp>
      <p:grpSp>
        <p:nvGrpSpPr>
          <p:cNvPr id="6" name="Group 6"/>
          <p:cNvGrpSpPr/>
          <p:nvPr/>
        </p:nvGrpSpPr>
        <p:grpSpPr>
          <a:xfrm>
            <a:off x="-3112627" y="-5863843"/>
            <a:ext cx="11003210" cy="10987263"/>
            <a:chOff x="0" y="0"/>
            <a:chExt cx="14670947" cy="14649684"/>
          </a:xfrm>
        </p:grpSpPr>
        <p:sp>
          <p:nvSpPr>
            <p:cNvPr id="7" name="Freeform 7"/>
            <p:cNvSpPr/>
            <p:nvPr/>
          </p:nvSpPr>
          <p:spPr>
            <a:xfrm>
              <a:off x="0" y="0"/>
              <a:ext cx="14670912" cy="14649704"/>
            </a:xfrm>
            <a:custGeom>
              <a:avLst/>
              <a:gdLst/>
              <a:ahLst/>
              <a:cxnLst/>
              <a:rect l="l" t="t" r="r" b="b"/>
              <a:pathLst>
                <a:path w="14670912" h="14649704">
                  <a:moveTo>
                    <a:pt x="0" y="0"/>
                  </a:moveTo>
                  <a:lnTo>
                    <a:pt x="14670912" y="0"/>
                  </a:lnTo>
                  <a:lnTo>
                    <a:pt x="14670912" y="14649704"/>
                  </a:lnTo>
                  <a:lnTo>
                    <a:pt x="0" y="14649704"/>
                  </a:lnTo>
                  <a:lnTo>
                    <a:pt x="0" y="0"/>
                  </a:lnTo>
                  <a:close/>
                </a:path>
              </a:pathLst>
            </a:custGeom>
            <a:blipFill>
              <a:blip r:embed="rId7"/>
              <a:stretch>
                <a:fillRect/>
              </a:stretch>
            </a:blipFill>
          </p:spPr>
          <p:txBody>
            <a:bodyPr/>
            <a:lstStyle/>
            <a:p>
              <a:endParaRPr lang="en-US"/>
            </a:p>
          </p:txBody>
        </p:sp>
      </p:grpSp>
      <p:sp>
        <p:nvSpPr>
          <p:cNvPr id="8" name="TextBox 8"/>
          <p:cNvSpPr txBox="1"/>
          <p:nvPr/>
        </p:nvSpPr>
        <p:spPr>
          <a:xfrm>
            <a:off x="6648156" y="1838807"/>
            <a:ext cx="9635482" cy="2045970"/>
          </a:xfrm>
          <a:prstGeom prst="rect">
            <a:avLst/>
          </a:prstGeom>
        </p:spPr>
        <p:txBody>
          <a:bodyPr lIns="0" tIns="0" rIns="0" bIns="0" rtlCol="0" anchor="t">
            <a:spAutoFit/>
          </a:bodyPr>
          <a:lstStyle/>
          <a:p>
            <a:pPr algn="ctr">
              <a:lnSpc>
                <a:spcPts val="18000"/>
              </a:lnSpc>
            </a:pPr>
            <a:r>
              <a:rPr lang="en-US" sz="8800" b="1">
                <a:solidFill>
                  <a:srgbClr val="FFFFFF"/>
                </a:solidFill>
                <a:latin typeface="Prompt Bold"/>
                <a:ea typeface="Prompt Bold"/>
                <a:cs typeface="Prompt Bold"/>
                <a:sym typeface="Prompt Bold"/>
              </a:rPr>
              <a:t>Popular Solution</a:t>
            </a:r>
          </a:p>
        </p:txBody>
      </p:sp>
      <p:sp>
        <p:nvSpPr>
          <p:cNvPr id="9" name="TextBox 9"/>
          <p:cNvSpPr txBox="1"/>
          <p:nvPr/>
        </p:nvSpPr>
        <p:spPr>
          <a:xfrm>
            <a:off x="6175605" y="4170616"/>
            <a:ext cx="3766240" cy="1590873"/>
          </a:xfrm>
          <a:prstGeom prst="rect">
            <a:avLst/>
          </a:prstGeom>
        </p:spPr>
        <p:txBody>
          <a:bodyPr lIns="0" tIns="0" rIns="0" bIns="0" rtlCol="0" anchor="t">
            <a:spAutoFit/>
          </a:bodyPr>
          <a:lstStyle/>
          <a:p>
            <a:pPr algn="ctr">
              <a:lnSpc>
                <a:spcPts val="5000"/>
              </a:lnSpc>
            </a:pPr>
            <a:r>
              <a:rPr lang="en-US" sz="2000" b="1">
                <a:solidFill>
                  <a:srgbClr val="FFFFFF"/>
                </a:solidFill>
                <a:latin typeface="Heebo Bold"/>
                <a:ea typeface="Heebo Bold"/>
                <a:cs typeface="Heebo Bold"/>
                <a:sym typeface="Heebo Bold"/>
              </a:rPr>
              <a:t>MRI </a:t>
            </a:r>
          </a:p>
          <a:p>
            <a:pPr algn="ctr">
              <a:lnSpc>
                <a:spcPts val="5000"/>
              </a:lnSpc>
            </a:pPr>
            <a:r>
              <a:rPr lang="en-US" sz="2000" b="1">
                <a:solidFill>
                  <a:srgbClr val="FFFFFF"/>
                </a:solidFill>
                <a:latin typeface="Heebo Bold"/>
                <a:ea typeface="Heebo Bold"/>
                <a:cs typeface="Heebo Bold"/>
                <a:sym typeface="Heebo Bold"/>
              </a:rPr>
              <a:t>(Magnetic Resonance Imaging)</a:t>
            </a:r>
          </a:p>
        </p:txBody>
      </p:sp>
      <p:sp>
        <p:nvSpPr>
          <p:cNvPr id="10" name="TextBox 10"/>
          <p:cNvSpPr txBox="1"/>
          <p:nvPr/>
        </p:nvSpPr>
        <p:spPr>
          <a:xfrm>
            <a:off x="5949439" y="5759062"/>
            <a:ext cx="3992406" cy="4175961"/>
          </a:xfrm>
          <a:prstGeom prst="rect">
            <a:avLst/>
          </a:prstGeom>
        </p:spPr>
        <p:txBody>
          <a:bodyPr lIns="0" tIns="0" rIns="0" bIns="0" rtlCol="0" anchor="t">
            <a:spAutoFit/>
          </a:bodyPr>
          <a:lstStyle/>
          <a:p>
            <a:pPr algn="ctr">
              <a:lnSpc>
                <a:spcPts val="3986"/>
              </a:lnSpc>
            </a:pPr>
            <a:r>
              <a:rPr lang="en-US" sz="2847">
                <a:solidFill>
                  <a:srgbClr val="FFFFFF"/>
                </a:solidFill>
                <a:latin typeface="Heebo"/>
                <a:ea typeface="Heebo"/>
                <a:cs typeface="Heebo"/>
                <a:sym typeface="Heebo"/>
              </a:rPr>
              <a:t>n some cases, MRI may be recommended, particularly for women at high risk of breast cancer or to further evaluate abnormalities found on mammograms or ultrasounds.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a:off x="-4601034" y="-2131277"/>
            <a:ext cx="21170116" cy="6319953"/>
          </a:xfrm>
          <a:custGeom>
            <a:avLst/>
            <a:gdLst/>
            <a:ahLst/>
            <a:cxnLst/>
            <a:rect l="l" t="t" r="r" b="b"/>
            <a:pathLst>
              <a:path w="21170116" h="6319953">
                <a:moveTo>
                  <a:pt x="0" y="0"/>
                </a:moveTo>
                <a:lnTo>
                  <a:pt x="21170115" y="0"/>
                </a:lnTo>
                <a:lnTo>
                  <a:pt x="21170115" y="6319954"/>
                </a:lnTo>
                <a:lnTo>
                  <a:pt x="0" y="63199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4" name="Picture 4"/>
          <p:cNvPicPr>
            <a:picLocks noChangeAspect="1"/>
          </p:cNvPicPr>
          <p:nvPr/>
        </p:nvPicPr>
        <p:blipFill>
          <a:blip r:embed="rId6">
            <a:alphaModFix amt="16000"/>
          </a:blip>
          <a:srcRect/>
          <a:stretch>
            <a:fillRect/>
          </a:stretch>
        </p:blipFill>
        <p:spPr>
          <a:xfrm rot="-5400000">
            <a:off x="-4772407" y="723589"/>
            <a:ext cx="15046187" cy="8134972"/>
          </a:xfrm>
          <a:prstGeom prst="rect">
            <a:avLst/>
          </a:prstGeom>
        </p:spPr>
      </p:pic>
      <p:sp>
        <p:nvSpPr>
          <p:cNvPr id="5" name="TextBox 5"/>
          <p:cNvSpPr txBox="1"/>
          <p:nvPr/>
        </p:nvSpPr>
        <p:spPr>
          <a:xfrm>
            <a:off x="5863846" y="4830936"/>
            <a:ext cx="12874247" cy="414159"/>
          </a:xfrm>
          <a:prstGeom prst="rect">
            <a:avLst/>
          </a:prstGeom>
        </p:spPr>
        <p:txBody>
          <a:bodyPr lIns="0" tIns="0" rIns="0" bIns="0" rtlCol="0" anchor="t">
            <a:spAutoFit/>
          </a:bodyPr>
          <a:lstStyle/>
          <a:p>
            <a:pPr algn="l">
              <a:lnSpc>
                <a:spcPts val="7639"/>
              </a:lnSpc>
            </a:pPr>
            <a:r>
              <a:rPr lang="en-US" sz="13800" b="1">
                <a:solidFill>
                  <a:srgbClr val="FFFFFF"/>
                </a:solidFill>
                <a:latin typeface="Prompt Bold"/>
                <a:ea typeface="Prompt Bold"/>
                <a:cs typeface="Prompt Bold"/>
                <a:sym typeface="Prompt Bold"/>
              </a:rPr>
              <a:t>Our Solution</a:t>
            </a:r>
          </a:p>
        </p:txBody>
      </p:sp>
      <p:sp>
        <p:nvSpPr>
          <p:cNvPr id="6" name="Freeform 6"/>
          <p:cNvSpPr/>
          <p:nvPr/>
        </p:nvSpPr>
        <p:spPr>
          <a:xfrm>
            <a:off x="9471740" y="6686905"/>
            <a:ext cx="8379344" cy="3240286"/>
          </a:xfrm>
          <a:custGeom>
            <a:avLst/>
            <a:gdLst/>
            <a:ahLst/>
            <a:cxnLst/>
            <a:rect l="l" t="t" r="r" b="b"/>
            <a:pathLst>
              <a:path w="8379344" h="3240286">
                <a:moveTo>
                  <a:pt x="0" y="0"/>
                </a:moveTo>
                <a:lnTo>
                  <a:pt x="8379344" y="0"/>
                </a:lnTo>
                <a:lnTo>
                  <a:pt x="8379344" y="3240286"/>
                </a:lnTo>
                <a:lnTo>
                  <a:pt x="0" y="32402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TextBox 7"/>
          <p:cNvSpPr txBox="1"/>
          <p:nvPr/>
        </p:nvSpPr>
        <p:spPr>
          <a:xfrm>
            <a:off x="9614031" y="7124583"/>
            <a:ext cx="7866763" cy="2452441"/>
          </a:xfrm>
          <a:prstGeom prst="rect">
            <a:avLst/>
          </a:prstGeom>
        </p:spPr>
        <p:txBody>
          <a:bodyPr lIns="0" tIns="0" rIns="0" bIns="0" rtlCol="0" anchor="t">
            <a:spAutoFit/>
          </a:bodyPr>
          <a:lstStyle/>
          <a:p>
            <a:pPr algn="r">
              <a:lnSpc>
                <a:spcPts val="3875"/>
              </a:lnSpc>
            </a:pPr>
            <a:r>
              <a:rPr lang="en-US" sz="2980">
                <a:solidFill>
                  <a:srgbClr val="FFFFFF"/>
                </a:solidFill>
                <a:latin typeface="Heebo"/>
                <a:ea typeface="Heebo"/>
                <a:cs typeface="Heebo"/>
                <a:sym typeface="Heebo"/>
              </a:rPr>
              <a:t>Using AI for breast cancer detection involves leveraging advanced algorithms and machine learning techniques to analyze medical images, such as mammograms, and magnetic resonance imaging (MRI) scans.</a:t>
            </a:r>
          </a:p>
        </p:txBody>
      </p:sp>
      <p:grpSp>
        <p:nvGrpSpPr>
          <p:cNvPr id="8" name="Group 8"/>
          <p:cNvGrpSpPr/>
          <p:nvPr/>
        </p:nvGrpSpPr>
        <p:grpSpPr>
          <a:xfrm rot="-2606680">
            <a:off x="-3398293" y="-4270346"/>
            <a:ext cx="9296975" cy="10137828"/>
            <a:chOff x="0" y="0"/>
            <a:chExt cx="12395967" cy="13517104"/>
          </a:xfrm>
        </p:grpSpPr>
        <p:sp>
          <p:nvSpPr>
            <p:cNvPr id="9" name="Freeform 9"/>
            <p:cNvSpPr/>
            <p:nvPr/>
          </p:nvSpPr>
          <p:spPr>
            <a:xfrm>
              <a:off x="0" y="0"/>
              <a:ext cx="12395962" cy="13517118"/>
            </a:xfrm>
            <a:custGeom>
              <a:avLst/>
              <a:gdLst/>
              <a:ahLst/>
              <a:cxnLst/>
              <a:rect l="l" t="t" r="r" b="b"/>
              <a:pathLst>
                <a:path w="12395962" h="13517118">
                  <a:moveTo>
                    <a:pt x="0" y="0"/>
                  </a:moveTo>
                  <a:lnTo>
                    <a:pt x="12395962" y="0"/>
                  </a:lnTo>
                  <a:lnTo>
                    <a:pt x="12395962" y="13517118"/>
                  </a:lnTo>
                  <a:lnTo>
                    <a:pt x="0" y="13517118"/>
                  </a:lnTo>
                  <a:lnTo>
                    <a:pt x="0" y="0"/>
                  </a:lnTo>
                  <a:close/>
                </a:path>
              </a:pathLst>
            </a:custGeom>
            <a:blipFill>
              <a:blip r:embed="rId9"/>
              <a:stretch>
                <a:fillRect/>
              </a:stretch>
            </a:blipFill>
          </p:spPr>
          <p:txBody>
            <a:bodyPr/>
            <a:lstStyle/>
            <a:p>
              <a:endParaRPr lang="en-US"/>
            </a:p>
          </p:txBody>
        </p:sp>
      </p:grpSp>
      <p:sp>
        <p:nvSpPr>
          <p:cNvPr id="10" name="Freeform 10"/>
          <p:cNvSpPr/>
          <p:nvPr/>
        </p:nvSpPr>
        <p:spPr>
          <a:xfrm>
            <a:off x="9212542" y="6410241"/>
            <a:ext cx="8897738" cy="3876759"/>
          </a:xfrm>
          <a:custGeom>
            <a:avLst/>
            <a:gdLst/>
            <a:ahLst/>
            <a:cxnLst/>
            <a:rect l="l" t="t" r="r" b="b"/>
            <a:pathLst>
              <a:path w="8897738" h="3876759">
                <a:moveTo>
                  <a:pt x="0" y="0"/>
                </a:moveTo>
                <a:lnTo>
                  <a:pt x="8897738" y="0"/>
                </a:lnTo>
                <a:lnTo>
                  <a:pt x="8897738" y="3876759"/>
                </a:lnTo>
                <a:lnTo>
                  <a:pt x="0" y="387675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a:off x="-4601034" y="-2131277"/>
            <a:ext cx="21170116" cy="6319953"/>
          </a:xfrm>
          <a:custGeom>
            <a:avLst/>
            <a:gdLst/>
            <a:ahLst/>
            <a:cxnLst/>
            <a:rect l="l" t="t" r="r" b="b"/>
            <a:pathLst>
              <a:path w="21170116" h="6319953">
                <a:moveTo>
                  <a:pt x="0" y="0"/>
                </a:moveTo>
                <a:lnTo>
                  <a:pt x="21170115" y="0"/>
                </a:lnTo>
                <a:lnTo>
                  <a:pt x="21170115" y="6319954"/>
                </a:lnTo>
                <a:lnTo>
                  <a:pt x="0" y="63199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TextBox 9"/>
          <p:cNvSpPr txBox="1"/>
          <p:nvPr/>
        </p:nvSpPr>
        <p:spPr>
          <a:xfrm>
            <a:off x="9561372" y="4553109"/>
            <a:ext cx="6650178" cy="1201483"/>
          </a:xfrm>
          <a:prstGeom prst="rect">
            <a:avLst/>
          </a:prstGeom>
        </p:spPr>
        <p:txBody>
          <a:bodyPr lIns="0" tIns="0" rIns="0" bIns="0" rtlCol="0" anchor="t">
            <a:spAutoFit/>
          </a:bodyPr>
          <a:lstStyle/>
          <a:p>
            <a:pPr algn="l">
              <a:lnSpc>
                <a:spcPts val="4759"/>
              </a:lnSpc>
            </a:pPr>
            <a:endParaRPr lang="en-US" sz="3399" dirty="0">
              <a:solidFill>
                <a:srgbClr val="FFFFFF"/>
              </a:solidFill>
              <a:latin typeface="Radley"/>
              <a:ea typeface="Radley"/>
              <a:cs typeface="Radley"/>
              <a:sym typeface="Radley"/>
            </a:endParaRPr>
          </a:p>
          <a:p>
            <a:pPr algn="l">
              <a:lnSpc>
                <a:spcPts val="4759"/>
              </a:lnSpc>
              <a:spcBef>
                <a:spcPct val="0"/>
              </a:spcBef>
            </a:pPr>
            <a:endParaRPr lang="en-US" sz="3399" dirty="0">
              <a:solidFill>
                <a:srgbClr val="FFFFFF"/>
              </a:solidFill>
              <a:latin typeface="Radley"/>
              <a:ea typeface="Radley"/>
              <a:cs typeface="Radley"/>
              <a:sym typeface="Radley"/>
            </a:endParaRPr>
          </a:p>
        </p:txBody>
      </p:sp>
      <p:pic>
        <p:nvPicPr>
          <p:cNvPr id="10" name="Picture 10"/>
          <p:cNvPicPr>
            <a:picLocks noChangeAspect="1"/>
          </p:cNvPicPr>
          <p:nvPr/>
        </p:nvPicPr>
        <p:blipFill>
          <a:blip r:embed="rId6">
            <a:alphaModFix amt="16000"/>
          </a:blip>
          <a:srcRect/>
          <a:stretch>
            <a:fillRect/>
          </a:stretch>
        </p:blipFill>
        <p:spPr>
          <a:xfrm rot="-5400000">
            <a:off x="-4596033" y="674309"/>
            <a:ext cx="15046187" cy="8134972"/>
          </a:xfrm>
          <a:prstGeom prst="rect">
            <a:avLst/>
          </a:prstGeom>
        </p:spPr>
      </p:pic>
      <p:sp>
        <p:nvSpPr>
          <p:cNvPr id="11" name="TextBox 10">
            <a:extLst>
              <a:ext uri="{FF2B5EF4-FFF2-40B4-BE49-F238E27FC236}">
                <a16:creationId xmlns:a16="http://schemas.microsoft.com/office/drawing/2014/main" id="{240D5538-7E81-44CA-AFE3-27266AC6A488}"/>
              </a:ext>
            </a:extLst>
          </p:cNvPr>
          <p:cNvSpPr txBox="1"/>
          <p:nvPr/>
        </p:nvSpPr>
        <p:spPr>
          <a:xfrm rot="10800000" flipH="1" flipV="1">
            <a:off x="1066800" y="655677"/>
            <a:ext cx="8948895" cy="1015663"/>
          </a:xfrm>
          <a:prstGeom prst="rect">
            <a:avLst/>
          </a:prstGeom>
          <a:noFill/>
        </p:spPr>
        <p:txBody>
          <a:bodyPr wrap="square" rtlCol="1">
            <a:spAutoFit/>
          </a:bodyPr>
          <a:lstStyle/>
          <a:p>
            <a:r>
              <a:rPr lang="en-US" sz="6000" dirty="0">
                <a:solidFill>
                  <a:schemeClr val="bg1"/>
                </a:solidFill>
                <a:latin typeface="Radley" panose="020B0604020202020204" charset="0"/>
              </a:rPr>
              <a:t>Objectives of the Project</a:t>
            </a:r>
            <a:endParaRPr lang="ar-EG" sz="6000" dirty="0">
              <a:solidFill>
                <a:schemeClr val="bg1"/>
              </a:solidFill>
              <a:latin typeface="Radley" panose="020B0604020202020204" charset="0"/>
            </a:endParaRPr>
          </a:p>
        </p:txBody>
      </p:sp>
      <p:sp>
        <p:nvSpPr>
          <p:cNvPr id="12" name="TextBox 11">
            <a:extLst>
              <a:ext uri="{FF2B5EF4-FFF2-40B4-BE49-F238E27FC236}">
                <a16:creationId xmlns:a16="http://schemas.microsoft.com/office/drawing/2014/main" id="{3DDA72CF-5BAE-4B1B-AC92-30C0031A743D}"/>
              </a:ext>
            </a:extLst>
          </p:cNvPr>
          <p:cNvSpPr txBox="1"/>
          <p:nvPr/>
        </p:nvSpPr>
        <p:spPr>
          <a:xfrm rot="10800000" flipH="1" flipV="1">
            <a:off x="989230" y="4169542"/>
            <a:ext cx="12010633" cy="3170099"/>
          </a:xfrm>
          <a:prstGeom prst="rect">
            <a:avLst/>
          </a:prstGeom>
          <a:noFill/>
        </p:spPr>
        <p:txBody>
          <a:bodyPr wrap="square" rtlCol="1">
            <a:spAutoFit/>
          </a:bodyPr>
          <a:lstStyle/>
          <a:p>
            <a:r>
              <a:rPr lang="en-US" sz="4000" dirty="0">
                <a:solidFill>
                  <a:schemeClr val="bg1"/>
                </a:solidFill>
                <a:latin typeface="Radley" panose="020B0604020202020204" charset="0"/>
              </a:rPr>
              <a:t>Main Goal: Build a machine learning model that predicts tumor type with high accuracy.</a:t>
            </a:r>
          </a:p>
          <a:p>
            <a:r>
              <a:rPr lang="en-US" sz="4000" dirty="0">
                <a:solidFill>
                  <a:schemeClr val="bg1"/>
                </a:solidFill>
                <a:latin typeface="Radley" panose="020B0604020202020204" charset="0"/>
              </a:rPr>
              <a:t>Secondary Goals:</a:t>
            </a:r>
          </a:p>
          <a:p>
            <a:r>
              <a:rPr lang="en-US" sz="4000" dirty="0">
                <a:solidFill>
                  <a:schemeClr val="bg1"/>
                </a:solidFill>
                <a:latin typeface="Radley" panose="020B0604020202020204" charset="0"/>
              </a:rPr>
              <a:t>Automate diagnosis and support medical decisions.</a:t>
            </a:r>
          </a:p>
          <a:p>
            <a:r>
              <a:rPr lang="en-US" sz="4000" dirty="0">
                <a:solidFill>
                  <a:schemeClr val="bg1"/>
                </a:solidFill>
                <a:latin typeface="Radley" panose="020B0604020202020204" charset="0"/>
              </a:rPr>
              <a:t>Improve diagnostic speed and accuracy</a:t>
            </a:r>
            <a:endParaRPr lang="ar-EG" sz="4000" dirty="0">
              <a:solidFill>
                <a:schemeClr val="bg1"/>
              </a:solidFill>
              <a:latin typeface="Radley" panose="020B0604020202020204" charset="0"/>
            </a:endParaRPr>
          </a:p>
        </p:txBody>
      </p:sp>
      <p:grpSp>
        <p:nvGrpSpPr>
          <p:cNvPr id="13" name="Group 7">
            <a:extLst>
              <a:ext uri="{FF2B5EF4-FFF2-40B4-BE49-F238E27FC236}">
                <a16:creationId xmlns:a16="http://schemas.microsoft.com/office/drawing/2014/main" id="{7F823A09-B7DA-431F-929D-AF6D03EFD058}"/>
              </a:ext>
            </a:extLst>
          </p:cNvPr>
          <p:cNvGrpSpPr/>
          <p:nvPr/>
        </p:nvGrpSpPr>
        <p:grpSpPr>
          <a:xfrm>
            <a:off x="14186307" y="-1714500"/>
            <a:ext cx="11003210" cy="10987263"/>
            <a:chOff x="0" y="0"/>
            <a:chExt cx="14670947" cy="14649684"/>
          </a:xfrm>
        </p:grpSpPr>
        <p:sp>
          <p:nvSpPr>
            <p:cNvPr id="14" name="Freeform 8">
              <a:extLst>
                <a:ext uri="{FF2B5EF4-FFF2-40B4-BE49-F238E27FC236}">
                  <a16:creationId xmlns:a16="http://schemas.microsoft.com/office/drawing/2014/main" id="{10DF7CAC-6C52-4C8A-ADD9-EDA27E76CAE2}"/>
                </a:ext>
              </a:extLst>
            </p:cNvPr>
            <p:cNvSpPr/>
            <p:nvPr/>
          </p:nvSpPr>
          <p:spPr>
            <a:xfrm>
              <a:off x="0" y="0"/>
              <a:ext cx="14670912" cy="14649704"/>
            </a:xfrm>
            <a:custGeom>
              <a:avLst/>
              <a:gdLst/>
              <a:ahLst/>
              <a:cxnLst/>
              <a:rect l="l" t="t" r="r" b="b"/>
              <a:pathLst>
                <a:path w="14670912" h="14649704">
                  <a:moveTo>
                    <a:pt x="0" y="0"/>
                  </a:moveTo>
                  <a:lnTo>
                    <a:pt x="14670912" y="0"/>
                  </a:lnTo>
                  <a:lnTo>
                    <a:pt x="14670912" y="14649704"/>
                  </a:lnTo>
                  <a:lnTo>
                    <a:pt x="0" y="14649704"/>
                  </a:lnTo>
                  <a:lnTo>
                    <a:pt x="0" y="0"/>
                  </a:lnTo>
                  <a:close/>
                </a:path>
              </a:pathLst>
            </a:custGeom>
            <a:blipFill>
              <a:blip r:embed="rId7"/>
              <a:stretch>
                <a:fillRect/>
              </a:stretch>
            </a:blipFill>
          </p:spPr>
          <p:txBody>
            <a:bodyPr/>
            <a:lstStyle/>
            <a:p>
              <a:endParaRPr 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a:off x="-4601034" y="-2131276"/>
            <a:ext cx="21170116" cy="6319953"/>
          </a:xfrm>
          <a:custGeom>
            <a:avLst/>
            <a:gdLst/>
            <a:ahLst/>
            <a:cxnLst/>
            <a:rect l="l" t="t" r="r" b="b"/>
            <a:pathLst>
              <a:path w="21170116" h="6319953">
                <a:moveTo>
                  <a:pt x="0" y="0"/>
                </a:moveTo>
                <a:lnTo>
                  <a:pt x="21170115" y="0"/>
                </a:lnTo>
                <a:lnTo>
                  <a:pt x="21170115" y="6319954"/>
                </a:lnTo>
                <a:lnTo>
                  <a:pt x="0" y="63199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878480" y="1279104"/>
            <a:ext cx="9677400" cy="1376274"/>
          </a:xfrm>
          <a:prstGeom prst="rect">
            <a:avLst/>
          </a:prstGeom>
        </p:spPr>
        <p:txBody>
          <a:bodyPr wrap="square" lIns="0" tIns="0" rIns="0" bIns="0" rtlCol="0" anchor="t">
            <a:spAutoFit/>
          </a:bodyPr>
          <a:lstStyle/>
          <a:p>
            <a:pPr>
              <a:lnSpc>
                <a:spcPts val="11779"/>
              </a:lnSpc>
              <a:spcBef>
                <a:spcPct val="0"/>
              </a:spcBef>
            </a:pPr>
            <a:r>
              <a:rPr lang="en-US" sz="6000" dirty="0">
                <a:solidFill>
                  <a:srgbClr val="FFFFFF"/>
                </a:solidFill>
                <a:latin typeface="Radley"/>
                <a:ea typeface="Radley"/>
                <a:cs typeface="Radley"/>
                <a:sym typeface="Radley"/>
              </a:rPr>
              <a:t>Motivation for the Project</a:t>
            </a:r>
          </a:p>
        </p:txBody>
      </p:sp>
      <p:pic>
        <p:nvPicPr>
          <p:cNvPr id="5" name="Picture 5"/>
          <p:cNvPicPr>
            <a:picLocks noChangeAspect="1"/>
          </p:cNvPicPr>
          <p:nvPr/>
        </p:nvPicPr>
        <p:blipFill>
          <a:blip r:embed="rId6">
            <a:alphaModFix amt="16000"/>
          </a:blip>
          <a:srcRect/>
          <a:stretch>
            <a:fillRect/>
          </a:stretch>
        </p:blipFill>
        <p:spPr>
          <a:xfrm rot="-5400000">
            <a:off x="-4699048" y="902909"/>
            <a:ext cx="15046187" cy="8134972"/>
          </a:xfrm>
          <a:prstGeom prst="rect">
            <a:avLst/>
          </a:prstGeom>
        </p:spPr>
      </p:pic>
      <p:grpSp>
        <p:nvGrpSpPr>
          <p:cNvPr id="9" name="Group 9"/>
          <p:cNvGrpSpPr/>
          <p:nvPr/>
        </p:nvGrpSpPr>
        <p:grpSpPr>
          <a:xfrm rot="-108365">
            <a:off x="11892094" y="-1828630"/>
            <a:ext cx="8660994" cy="7770149"/>
            <a:chOff x="0" y="0"/>
            <a:chExt cx="11547992" cy="10360199"/>
          </a:xfrm>
        </p:grpSpPr>
        <p:sp>
          <p:nvSpPr>
            <p:cNvPr id="10" name="Freeform 10"/>
            <p:cNvSpPr/>
            <p:nvPr/>
          </p:nvSpPr>
          <p:spPr>
            <a:xfrm>
              <a:off x="0" y="0"/>
              <a:ext cx="11547983" cy="10360152"/>
            </a:xfrm>
            <a:custGeom>
              <a:avLst/>
              <a:gdLst/>
              <a:ahLst/>
              <a:cxnLst/>
              <a:rect l="l" t="t" r="r" b="b"/>
              <a:pathLst>
                <a:path w="11547983" h="10360152">
                  <a:moveTo>
                    <a:pt x="0" y="0"/>
                  </a:moveTo>
                  <a:lnTo>
                    <a:pt x="11547983" y="0"/>
                  </a:lnTo>
                  <a:lnTo>
                    <a:pt x="11547983" y="10360152"/>
                  </a:lnTo>
                  <a:lnTo>
                    <a:pt x="0" y="10360152"/>
                  </a:lnTo>
                  <a:lnTo>
                    <a:pt x="0" y="0"/>
                  </a:lnTo>
                  <a:close/>
                </a:path>
              </a:pathLst>
            </a:custGeom>
            <a:blipFill>
              <a:blip r:embed="rId7"/>
              <a:stretch>
                <a:fillRect/>
              </a:stretch>
            </a:blipFill>
          </p:spPr>
          <p:txBody>
            <a:bodyPr/>
            <a:lstStyle/>
            <a:p>
              <a:endParaRPr lang="en-US"/>
            </a:p>
          </p:txBody>
        </p:sp>
      </p:grpSp>
      <p:sp>
        <p:nvSpPr>
          <p:cNvPr id="11" name="TextBox 10">
            <a:extLst>
              <a:ext uri="{FF2B5EF4-FFF2-40B4-BE49-F238E27FC236}">
                <a16:creationId xmlns:a16="http://schemas.microsoft.com/office/drawing/2014/main" id="{42E527BB-707C-4C66-8257-8D6DB02541CF}"/>
              </a:ext>
            </a:extLst>
          </p:cNvPr>
          <p:cNvSpPr txBox="1"/>
          <p:nvPr/>
        </p:nvSpPr>
        <p:spPr>
          <a:xfrm rot="10800000" flipH="1" flipV="1">
            <a:off x="433387" y="4592300"/>
            <a:ext cx="12801599" cy="3847207"/>
          </a:xfrm>
          <a:prstGeom prst="rect">
            <a:avLst/>
          </a:prstGeom>
          <a:noFill/>
        </p:spPr>
        <p:txBody>
          <a:bodyPr wrap="square" rtlCol="1">
            <a:spAutoFit/>
          </a:bodyPr>
          <a:lstStyle/>
          <a:p>
            <a:r>
              <a:rPr lang="en-US" sz="4400" dirty="0">
                <a:solidFill>
                  <a:schemeClr val="bg1"/>
                </a:solidFill>
                <a:latin typeface="Radley" panose="020B0604020202020204" charset="0"/>
              </a:rPr>
              <a:t>Why this project matters:</a:t>
            </a:r>
          </a:p>
          <a:p>
            <a:r>
              <a:rPr lang="en-US" sz="4000" dirty="0">
                <a:solidFill>
                  <a:schemeClr val="bg1"/>
                </a:solidFill>
                <a:latin typeface="Radley" panose="020B0604020202020204" charset="0"/>
              </a:rPr>
              <a:t>Breast cancer affects millions of women annually.</a:t>
            </a:r>
          </a:p>
          <a:p>
            <a:r>
              <a:rPr lang="en-US" sz="4000" dirty="0">
                <a:solidFill>
                  <a:schemeClr val="bg1"/>
                </a:solidFill>
                <a:latin typeface="Radley" panose="020B0604020202020204" charset="0"/>
              </a:rPr>
              <a:t>Machine learning models provide reliable, fast, and scalable solutions.</a:t>
            </a:r>
          </a:p>
          <a:p>
            <a:r>
              <a:rPr lang="en-US" sz="4000" dirty="0">
                <a:solidFill>
                  <a:schemeClr val="bg1"/>
                </a:solidFill>
                <a:latin typeface="Radley" panose="020B0604020202020204" charset="0"/>
              </a:rPr>
              <a:t>Integrating AI can assist doctors and reduce diagnostic errors.</a:t>
            </a:r>
            <a:endParaRPr lang="ar-EG" sz="4000" dirty="0">
              <a:solidFill>
                <a:schemeClr val="bg1"/>
              </a:solidFill>
              <a:latin typeface="Radley" panose="020B0604020202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455" y="-657819"/>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alphaModFix amt="16000"/>
          </a:blip>
          <a:srcRect/>
          <a:stretch>
            <a:fillRect/>
          </a:stretch>
        </p:blipFill>
        <p:spPr>
          <a:xfrm rot="-10799999">
            <a:off x="-312670" y="4561487"/>
            <a:ext cx="18913340" cy="9393626"/>
          </a:xfrm>
          <a:prstGeom prst="rect">
            <a:avLst/>
          </a:prstGeom>
        </p:spPr>
      </p:pic>
      <p:sp>
        <p:nvSpPr>
          <p:cNvPr id="4" name="Freeform 4"/>
          <p:cNvSpPr/>
          <p:nvPr/>
        </p:nvSpPr>
        <p:spPr>
          <a:xfrm rot="10100358" flipH="1">
            <a:off x="-2132883" y="3102888"/>
            <a:ext cx="21170116" cy="6319953"/>
          </a:xfrm>
          <a:custGeom>
            <a:avLst/>
            <a:gdLst/>
            <a:ahLst/>
            <a:cxnLst/>
            <a:rect l="l" t="t" r="r" b="b"/>
            <a:pathLst>
              <a:path w="21170116" h="6319953">
                <a:moveTo>
                  <a:pt x="21170116" y="0"/>
                </a:moveTo>
                <a:lnTo>
                  <a:pt x="0" y="0"/>
                </a:lnTo>
                <a:lnTo>
                  <a:pt x="0" y="6319953"/>
                </a:lnTo>
                <a:lnTo>
                  <a:pt x="21170116" y="6319953"/>
                </a:lnTo>
                <a:lnTo>
                  <a:pt x="21170116"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8700" y="1071563"/>
            <a:ext cx="5322197" cy="5526477"/>
          </a:xfrm>
          <a:custGeom>
            <a:avLst/>
            <a:gdLst/>
            <a:ahLst/>
            <a:cxnLst/>
            <a:rect l="l" t="t" r="r" b="b"/>
            <a:pathLst>
              <a:path w="5322197" h="5526477">
                <a:moveTo>
                  <a:pt x="0" y="0"/>
                </a:moveTo>
                <a:lnTo>
                  <a:pt x="5322197" y="0"/>
                </a:lnTo>
                <a:lnTo>
                  <a:pt x="5322197" y="5526477"/>
                </a:lnTo>
                <a:lnTo>
                  <a:pt x="0" y="55264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TextBox 7"/>
          <p:cNvSpPr txBox="1"/>
          <p:nvPr/>
        </p:nvSpPr>
        <p:spPr>
          <a:xfrm>
            <a:off x="1371600" y="103749"/>
            <a:ext cx="8961120" cy="1370568"/>
          </a:xfrm>
          <a:prstGeom prst="rect">
            <a:avLst/>
          </a:prstGeom>
        </p:spPr>
        <p:txBody>
          <a:bodyPr lIns="0" tIns="0" rIns="0" bIns="0" rtlCol="0" anchor="t">
            <a:spAutoFit/>
          </a:bodyPr>
          <a:lstStyle/>
          <a:p>
            <a:pPr algn="l">
              <a:lnSpc>
                <a:spcPts val="10560"/>
              </a:lnSpc>
            </a:pPr>
            <a:r>
              <a:rPr lang="en-US" sz="9600" b="1" dirty="0">
                <a:solidFill>
                  <a:srgbClr val="FFFFFF"/>
                </a:solidFill>
                <a:latin typeface="Radley" panose="020B0604020202020204" charset="0"/>
                <a:ea typeface="Play Bold"/>
                <a:cs typeface="Play Bold"/>
                <a:sym typeface="Play Bold"/>
              </a:rPr>
              <a:t>Dataset</a:t>
            </a:r>
          </a:p>
        </p:txBody>
      </p:sp>
      <p:sp>
        <p:nvSpPr>
          <p:cNvPr id="9" name="TextBox 8">
            <a:extLst>
              <a:ext uri="{FF2B5EF4-FFF2-40B4-BE49-F238E27FC236}">
                <a16:creationId xmlns:a16="http://schemas.microsoft.com/office/drawing/2014/main" id="{6F7C0FA4-5E2A-41FB-8725-CF10036A1996}"/>
              </a:ext>
            </a:extLst>
          </p:cNvPr>
          <p:cNvSpPr txBox="1"/>
          <p:nvPr/>
        </p:nvSpPr>
        <p:spPr>
          <a:xfrm flipH="1">
            <a:off x="4572000" y="2259592"/>
            <a:ext cx="13322617" cy="6740307"/>
          </a:xfrm>
          <a:prstGeom prst="rect">
            <a:avLst/>
          </a:prstGeom>
          <a:noFill/>
        </p:spPr>
        <p:txBody>
          <a:bodyPr wrap="square" rtlCol="1">
            <a:spAutoFit/>
          </a:bodyPr>
          <a:lstStyle/>
          <a:p>
            <a:r>
              <a:rPr lang="en-US" sz="3600" b="1" dirty="0">
                <a:solidFill>
                  <a:schemeClr val="bg1"/>
                </a:solidFill>
                <a:latin typeface="Radley" panose="020B0604020202020204" charset="0"/>
              </a:rPr>
              <a:t>Dataset Source: UCI Breast Cancer Wisconsin Dataset</a:t>
            </a:r>
          </a:p>
          <a:p>
            <a:endParaRPr lang="en-US" sz="3600" b="1" dirty="0">
              <a:solidFill>
                <a:schemeClr val="bg1"/>
              </a:solidFill>
              <a:latin typeface="Radley" panose="020B0604020202020204" charset="0"/>
            </a:endParaRPr>
          </a:p>
          <a:p>
            <a:r>
              <a:rPr lang="en-US" sz="3600" b="1" dirty="0">
                <a:solidFill>
                  <a:schemeClr val="bg1"/>
                </a:solidFill>
                <a:latin typeface="Radley" panose="020B0604020202020204" charset="0"/>
              </a:rPr>
              <a:t>Dataset Details:</a:t>
            </a:r>
          </a:p>
          <a:p>
            <a:endParaRPr lang="en-US" sz="3600" b="1" dirty="0">
              <a:solidFill>
                <a:schemeClr val="bg1"/>
              </a:solidFill>
              <a:latin typeface="Radley" panose="020B0604020202020204" charset="0"/>
            </a:endParaRPr>
          </a:p>
          <a:p>
            <a:r>
              <a:rPr lang="en-US" sz="3600" b="1" dirty="0">
                <a:solidFill>
                  <a:schemeClr val="bg1"/>
                </a:solidFill>
                <a:latin typeface="Radley" panose="020B0604020202020204" charset="0"/>
              </a:rPr>
              <a:t>569 instances, 30 numerical features.</a:t>
            </a:r>
          </a:p>
          <a:p>
            <a:r>
              <a:rPr lang="en-US" sz="3600" b="1" dirty="0">
                <a:solidFill>
                  <a:schemeClr val="bg1"/>
                </a:solidFill>
                <a:latin typeface="Radley" panose="020B0604020202020204" charset="0"/>
              </a:rPr>
              <a:t>Target Variable: Diagnosis</a:t>
            </a:r>
          </a:p>
          <a:p>
            <a:r>
              <a:rPr lang="en-US" sz="3600" b="1" dirty="0">
                <a:solidFill>
                  <a:schemeClr val="bg1"/>
                </a:solidFill>
                <a:latin typeface="Radley" panose="020B0604020202020204" charset="0"/>
              </a:rPr>
              <a:t>0 = Benign</a:t>
            </a:r>
          </a:p>
          <a:p>
            <a:r>
              <a:rPr lang="en-US" sz="3600" b="1" dirty="0">
                <a:solidFill>
                  <a:schemeClr val="bg1"/>
                </a:solidFill>
                <a:latin typeface="Radley" panose="020B0604020202020204" charset="0"/>
              </a:rPr>
              <a:t>1 = Malignant</a:t>
            </a:r>
          </a:p>
          <a:p>
            <a:r>
              <a:rPr lang="en-US" sz="3600" b="1" dirty="0">
                <a:solidFill>
                  <a:schemeClr val="bg1"/>
                </a:solidFill>
                <a:latin typeface="Radley" panose="020B0604020202020204" charset="0"/>
              </a:rPr>
              <a:t>Features Include:</a:t>
            </a:r>
          </a:p>
          <a:p>
            <a:endParaRPr lang="en-US" sz="3600" b="1" dirty="0">
              <a:solidFill>
                <a:schemeClr val="bg1"/>
              </a:solidFill>
              <a:latin typeface="Radley" panose="020B0604020202020204" charset="0"/>
            </a:endParaRPr>
          </a:p>
          <a:p>
            <a:r>
              <a:rPr lang="en-US" sz="3600" b="1" dirty="0">
                <a:solidFill>
                  <a:schemeClr val="bg1"/>
                </a:solidFill>
                <a:latin typeface="Radley" panose="020B0604020202020204" charset="0"/>
              </a:rPr>
              <a:t>Radius, Perimeter, Texture, Area, Smoothness</a:t>
            </a:r>
          </a:p>
          <a:p>
            <a:r>
              <a:rPr lang="en-US" sz="3600" b="1" dirty="0">
                <a:solidFill>
                  <a:schemeClr val="bg1"/>
                </a:solidFill>
                <a:latin typeface="Radley" panose="020B0604020202020204" charset="0"/>
              </a:rPr>
              <a:t>Compactness, Concavity, Symmetry, Fractal Dimension</a:t>
            </a:r>
            <a:endParaRPr lang="ar-EG" sz="3600" b="1" dirty="0">
              <a:solidFill>
                <a:schemeClr val="bg1"/>
              </a:solidFill>
              <a:latin typeface="Radley" panose="020B0604020202020204" charset="0"/>
            </a:endParaRPr>
          </a:p>
        </p:txBody>
      </p:sp>
      <p:grpSp>
        <p:nvGrpSpPr>
          <p:cNvPr id="10" name="Group 9">
            <a:extLst>
              <a:ext uri="{FF2B5EF4-FFF2-40B4-BE49-F238E27FC236}">
                <a16:creationId xmlns:a16="http://schemas.microsoft.com/office/drawing/2014/main" id="{D904526C-4F79-436E-807F-EDB90205ECBD}"/>
              </a:ext>
            </a:extLst>
          </p:cNvPr>
          <p:cNvGrpSpPr/>
          <p:nvPr/>
        </p:nvGrpSpPr>
        <p:grpSpPr>
          <a:xfrm rot="-108365">
            <a:off x="15372549" y="-2135443"/>
            <a:ext cx="5992774" cy="6082632"/>
            <a:chOff x="0" y="0"/>
            <a:chExt cx="11547992" cy="10360199"/>
          </a:xfrm>
        </p:grpSpPr>
        <p:sp>
          <p:nvSpPr>
            <p:cNvPr id="11" name="Freeform 10">
              <a:extLst>
                <a:ext uri="{FF2B5EF4-FFF2-40B4-BE49-F238E27FC236}">
                  <a16:creationId xmlns:a16="http://schemas.microsoft.com/office/drawing/2014/main" id="{D36EAB48-3A86-4A8D-8406-67EA6493543E}"/>
                </a:ext>
              </a:extLst>
            </p:cNvPr>
            <p:cNvSpPr/>
            <p:nvPr/>
          </p:nvSpPr>
          <p:spPr>
            <a:xfrm>
              <a:off x="0" y="0"/>
              <a:ext cx="11547983" cy="10360152"/>
            </a:xfrm>
            <a:custGeom>
              <a:avLst/>
              <a:gdLst/>
              <a:ahLst/>
              <a:cxnLst/>
              <a:rect l="l" t="t" r="r" b="b"/>
              <a:pathLst>
                <a:path w="11547983" h="10360152">
                  <a:moveTo>
                    <a:pt x="0" y="0"/>
                  </a:moveTo>
                  <a:lnTo>
                    <a:pt x="11547983" y="0"/>
                  </a:lnTo>
                  <a:lnTo>
                    <a:pt x="11547983" y="10360152"/>
                  </a:lnTo>
                  <a:lnTo>
                    <a:pt x="0" y="10360152"/>
                  </a:lnTo>
                  <a:lnTo>
                    <a:pt x="0" y="0"/>
                  </a:lnTo>
                  <a:close/>
                </a:path>
              </a:pathLst>
            </a:custGeom>
            <a:blipFill>
              <a:blip r:embed="rId9"/>
              <a:stretch>
                <a:fillRect/>
              </a:stretch>
            </a:blipFill>
          </p:spPr>
          <p:txBody>
            <a:bodyPr/>
            <a:lstStyle/>
            <a:p>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6800" y="-419100"/>
            <a:ext cx="20626910" cy="11602637"/>
          </a:xfrm>
          <a:custGeom>
            <a:avLst/>
            <a:gdLst/>
            <a:ahLst/>
            <a:cxnLst/>
            <a:rect l="l" t="t" r="r" b="b"/>
            <a:pathLst>
              <a:path w="20626910" h="11602637">
                <a:moveTo>
                  <a:pt x="0" y="0"/>
                </a:moveTo>
                <a:lnTo>
                  <a:pt x="20626910" y="0"/>
                </a:lnTo>
                <a:lnTo>
                  <a:pt x="20626910" y="11602638"/>
                </a:lnTo>
                <a:lnTo>
                  <a:pt x="0" y="11602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a:off x="-4601034" y="-2131277"/>
            <a:ext cx="21170116" cy="6319953"/>
          </a:xfrm>
          <a:custGeom>
            <a:avLst/>
            <a:gdLst/>
            <a:ahLst/>
            <a:cxnLst/>
            <a:rect l="l" t="t" r="r" b="b"/>
            <a:pathLst>
              <a:path w="21170116" h="6319953">
                <a:moveTo>
                  <a:pt x="0" y="0"/>
                </a:moveTo>
                <a:lnTo>
                  <a:pt x="21170115" y="0"/>
                </a:lnTo>
                <a:lnTo>
                  <a:pt x="21170115" y="6319954"/>
                </a:lnTo>
                <a:lnTo>
                  <a:pt x="0" y="63199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756234" y="4610099"/>
            <a:ext cx="10125092" cy="2432589"/>
            <a:chOff x="-1415917" y="-66675"/>
            <a:chExt cx="13500122" cy="3344160"/>
          </a:xfrm>
        </p:grpSpPr>
        <p:sp>
          <p:nvSpPr>
            <p:cNvPr id="8" name="Freeform 8"/>
            <p:cNvSpPr/>
            <p:nvPr/>
          </p:nvSpPr>
          <p:spPr>
            <a:xfrm>
              <a:off x="-1415917" y="1516802"/>
              <a:ext cx="939800" cy="939800"/>
            </a:xfrm>
            <a:custGeom>
              <a:avLst/>
              <a:gdLst/>
              <a:ahLst/>
              <a:cxnLst/>
              <a:rect l="l" t="t" r="r" b="b"/>
              <a:pathLst>
                <a:path w="939800" h="939800">
                  <a:moveTo>
                    <a:pt x="0" y="0"/>
                  </a:moveTo>
                  <a:lnTo>
                    <a:pt x="939800" y="0"/>
                  </a:lnTo>
                  <a:lnTo>
                    <a:pt x="939800" y="939800"/>
                  </a:lnTo>
                  <a:lnTo>
                    <a:pt x="0" y="939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2" y="-66675"/>
              <a:ext cx="12084203" cy="3344160"/>
            </a:xfrm>
            <a:prstGeom prst="rect">
              <a:avLst/>
            </a:prstGeom>
          </p:spPr>
          <p:txBody>
            <a:bodyPr wrap="square" lIns="0" tIns="0" rIns="0" bIns="0" rtlCol="0" anchor="t">
              <a:spAutoFit/>
            </a:bodyPr>
            <a:lstStyle/>
            <a:p>
              <a:pPr algn="l">
                <a:lnSpc>
                  <a:spcPts val="4759"/>
                </a:lnSpc>
              </a:pPr>
              <a:endParaRPr lang="en-US" sz="3399" dirty="0">
                <a:solidFill>
                  <a:srgbClr val="FFFFFF"/>
                </a:solidFill>
                <a:latin typeface="Radley"/>
                <a:ea typeface="Radley"/>
                <a:cs typeface="Radley"/>
                <a:sym typeface="Radley"/>
              </a:endParaRPr>
            </a:p>
            <a:p>
              <a:pPr algn="l">
                <a:lnSpc>
                  <a:spcPts val="4759"/>
                </a:lnSpc>
              </a:pPr>
              <a:endParaRPr lang="en-US" sz="3399" dirty="0">
                <a:solidFill>
                  <a:srgbClr val="FFFFFF"/>
                </a:solidFill>
                <a:latin typeface="Radley"/>
                <a:ea typeface="Radley"/>
                <a:cs typeface="Radley"/>
                <a:sym typeface="Radley"/>
              </a:endParaRPr>
            </a:p>
            <a:p>
              <a:pPr algn="l">
                <a:lnSpc>
                  <a:spcPts val="4759"/>
                </a:lnSpc>
              </a:pPr>
              <a:endParaRPr lang="en-US" sz="3399" dirty="0">
                <a:solidFill>
                  <a:srgbClr val="FFFFFF"/>
                </a:solidFill>
                <a:latin typeface="Radley"/>
                <a:ea typeface="Radley"/>
                <a:cs typeface="Radley"/>
                <a:sym typeface="Radley"/>
              </a:endParaRPr>
            </a:p>
            <a:p>
              <a:pPr algn="l">
                <a:lnSpc>
                  <a:spcPts val="4759"/>
                </a:lnSpc>
                <a:spcBef>
                  <a:spcPct val="0"/>
                </a:spcBef>
              </a:pPr>
              <a:endParaRPr lang="en-US" sz="3399" dirty="0">
                <a:solidFill>
                  <a:srgbClr val="FFFFFF"/>
                </a:solidFill>
                <a:latin typeface="Radley"/>
                <a:ea typeface="Radley"/>
                <a:cs typeface="Radley"/>
                <a:sym typeface="Radley"/>
              </a:endParaRPr>
            </a:p>
          </p:txBody>
        </p:sp>
      </p:grpSp>
      <p:pic>
        <p:nvPicPr>
          <p:cNvPr id="10" name="Picture 10"/>
          <p:cNvPicPr>
            <a:picLocks noChangeAspect="1"/>
          </p:cNvPicPr>
          <p:nvPr/>
        </p:nvPicPr>
        <p:blipFill>
          <a:blip r:embed="rId8">
            <a:alphaModFix amt="16000"/>
          </a:blip>
          <a:srcRect/>
          <a:stretch>
            <a:fillRect/>
          </a:stretch>
        </p:blipFill>
        <p:spPr>
          <a:xfrm rot="-5400000">
            <a:off x="-4772407" y="723594"/>
            <a:ext cx="15046187" cy="8134972"/>
          </a:xfrm>
          <a:prstGeom prst="rect">
            <a:avLst/>
          </a:prstGeom>
        </p:spPr>
      </p:pic>
      <p:pic>
        <p:nvPicPr>
          <p:cNvPr id="5" name="Picture 4">
            <a:extLst>
              <a:ext uri="{FF2B5EF4-FFF2-40B4-BE49-F238E27FC236}">
                <a16:creationId xmlns:a16="http://schemas.microsoft.com/office/drawing/2014/main" id="{D5C22B13-8EF0-498A-8679-06F97BE295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461400"/>
            <a:ext cx="8497811" cy="8601083"/>
          </a:xfrm>
          <a:prstGeom prst="rect">
            <a:avLst/>
          </a:prstGeom>
        </p:spPr>
      </p:pic>
      <p:sp>
        <p:nvSpPr>
          <p:cNvPr id="6" name="TextBox 5">
            <a:extLst>
              <a:ext uri="{FF2B5EF4-FFF2-40B4-BE49-F238E27FC236}">
                <a16:creationId xmlns:a16="http://schemas.microsoft.com/office/drawing/2014/main" id="{BCE9868B-F215-47EE-A789-AA0268F8AA2B}"/>
              </a:ext>
            </a:extLst>
          </p:cNvPr>
          <p:cNvSpPr txBox="1"/>
          <p:nvPr/>
        </p:nvSpPr>
        <p:spPr>
          <a:xfrm flipH="1">
            <a:off x="768406" y="160066"/>
            <a:ext cx="7421881" cy="1015663"/>
          </a:xfrm>
          <a:prstGeom prst="rect">
            <a:avLst/>
          </a:prstGeom>
          <a:noFill/>
        </p:spPr>
        <p:txBody>
          <a:bodyPr wrap="square" rtlCol="1">
            <a:spAutoFit/>
          </a:bodyPr>
          <a:lstStyle/>
          <a:p>
            <a:r>
              <a:rPr lang="en-US" sz="6000" b="1" dirty="0">
                <a:solidFill>
                  <a:schemeClr val="bg1"/>
                </a:solidFill>
                <a:latin typeface="Radley" panose="020B0604020202020204" charset="0"/>
              </a:rPr>
              <a:t>Architecture Diagram</a:t>
            </a:r>
            <a:endParaRPr lang="ar-EG" sz="6000" b="1" dirty="0">
              <a:solidFill>
                <a:schemeClr val="bg1"/>
              </a:solidFill>
              <a:latin typeface="Radley" panose="020B0604020202020204" charset="0"/>
            </a:endParaRPr>
          </a:p>
        </p:txBody>
      </p:sp>
      <p:sp>
        <p:nvSpPr>
          <p:cNvPr id="11" name="TextBox 10">
            <a:extLst>
              <a:ext uri="{FF2B5EF4-FFF2-40B4-BE49-F238E27FC236}">
                <a16:creationId xmlns:a16="http://schemas.microsoft.com/office/drawing/2014/main" id="{50EE8187-3CBB-4D60-918F-74C58E69EE3E}"/>
              </a:ext>
            </a:extLst>
          </p:cNvPr>
          <p:cNvSpPr txBox="1"/>
          <p:nvPr/>
        </p:nvSpPr>
        <p:spPr>
          <a:xfrm flipH="1">
            <a:off x="8839200" y="1866900"/>
            <a:ext cx="9934937" cy="6949415"/>
          </a:xfrm>
          <a:prstGeom prst="rect">
            <a:avLst/>
          </a:prstGeom>
          <a:noFill/>
        </p:spPr>
        <p:txBody>
          <a:bodyPr wrap="square" rtlCol="1">
            <a:spAutoFit/>
          </a:bodyPr>
          <a:lstStyle/>
          <a:p>
            <a:endParaRPr lang="ar-EG" sz="3200" dirty="0"/>
          </a:p>
          <a:p>
            <a:r>
              <a:rPr lang="en-US" sz="3200" dirty="0">
                <a:solidFill>
                  <a:schemeClr val="bg1"/>
                </a:solidFill>
                <a:latin typeface="Radley" panose="020B0604020202020204" charset="0"/>
              </a:rPr>
              <a:t>This diagram illustrates the architecture of the Breast Cancer Prediction System. It breaks down the steps involved in building a machine learning model for classifying tumors (benign or malignant).</a:t>
            </a:r>
          </a:p>
          <a:p>
            <a:endParaRPr lang="ar-EG" sz="3200" dirty="0">
              <a:solidFill>
                <a:schemeClr val="bg1"/>
              </a:solidFill>
              <a:latin typeface="Radley" panose="020B0604020202020204" charset="0"/>
            </a:endParaRPr>
          </a:p>
          <a:p>
            <a:r>
              <a:rPr lang="en-US" sz="3200" dirty="0">
                <a:solidFill>
                  <a:schemeClr val="bg1"/>
                </a:solidFill>
                <a:latin typeface="Radley" panose="020B0604020202020204" charset="0"/>
              </a:rPr>
              <a:t>Data is loaded from the Wisconsin dataset.</a:t>
            </a:r>
          </a:p>
          <a:p>
            <a:r>
              <a:rPr lang="en-US" sz="3200" dirty="0">
                <a:solidFill>
                  <a:schemeClr val="bg1"/>
                </a:solidFill>
                <a:latin typeface="Radley" panose="020B0604020202020204" charset="0"/>
              </a:rPr>
              <a:t>Preprocessing and feature extraction steps ensure that the data is ready for machine learning.</a:t>
            </a:r>
          </a:p>
          <a:p>
            <a:r>
              <a:rPr lang="en-US" sz="3200" dirty="0">
                <a:solidFill>
                  <a:schemeClr val="bg1"/>
                </a:solidFill>
                <a:latin typeface="Radley" panose="020B0604020202020204" charset="0"/>
              </a:rPr>
              <a:t>The data is split into training and testing subsets.</a:t>
            </a:r>
          </a:p>
          <a:p>
            <a:r>
              <a:rPr lang="en-US" sz="3200" dirty="0">
                <a:solidFill>
                  <a:schemeClr val="bg1"/>
                </a:solidFill>
                <a:latin typeface="Radley" panose="020B0604020202020204" charset="0"/>
              </a:rPr>
              <a:t>Machine learning models are trained using the training data.</a:t>
            </a:r>
          </a:p>
          <a:p>
            <a:r>
              <a:rPr lang="en-US" sz="3200" dirty="0">
                <a:solidFill>
                  <a:schemeClr val="bg1"/>
                </a:solidFill>
                <a:latin typeface="Radley" panose="020B0604020202020204" charset="0"/>
              </a:rPr>
              <a:t>The trained models are evaluated using metrics on the testing data to determine their performance</a:t>
            </a:r>
            <a:r>
              <a:rPr lang="en-US" sz="3200" dirty="0"/>
              <a:t>.</a:t>
            </a:r>
            <a:endParaRPr lang="ar-EG" sz="3200" dirty="0"/>
          </a:p>
        </p:txBody>
      </p:sp>
    </p:spTree>
    <p:extLst>
      <p:ext uri="{BB962C8B-B14F-4D97-AF65-F5344CB8AC3E}">
        <p14:creationId xmlns:p14="http://schemas.microsoft.com/office/powerpoint/2010/main" val="28924126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TotalTime>
  <Words>1041</Words>
  <Application>Microsoft Office PowerPoint</Application>
  <PresentationFormat>Custom</PresentationFormat>
  <Paragraphs>112</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Radley</vt:lpstr>
      <vt:lpstr>Heebo</vt:lpstr>
      <vt:lpstr>Arial</vt:lpstr>
      <vt:lpstr>Heebo Bold</vt:lpstr>
      <vt:lpstr>Play</vt:lpstr>
      <vt:lpstr>Prompt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Perfect Gift</dc:title>
  <dc:creator>NV_USER</dc:creator>
  <cp:lastModifiedBy>Khaled Ahmed Eldfry</cp:lastModifiedBy>
  <cp:revision>31</cp:revision>
  <dcterms:created xsi:type="dcterms:W3CDTF">2006-08-16T00:00:00Z</dcterms:created>
  <dcterms:modified xsi:type="dcterms:W3CDTF">2024-10-23T16:24:36Z</dcterms:modified>
  <dc:identifier>DAGUT2Z8bDk</dc:identifier>
</cp:coreProperties>
</file>